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31"/>
  </p:handoutMasterIdLst>
  <p:sldIdLst>
    <p:sldId id="256" r:id="rId2"/>
    <p:sldId id="257" r:id="rId3"/>
    <p:sldId id="307" r:id="rId4"/>
    <p:sldId id="264" r:id="rId5"/>
    <p:sldId id="280" r:id="rId6"/>
    <p:sldId id="282" r:id="rId7"/>
    <p:sldId id="306" r:id="rId8"/>
    <p:sldId id="261" r:id="rId9"/>
    <p:sldId id="259" r:id="rId10"/>
    <p:sldId id="285" r:id="rId11"/>
    <p:sldId id="266" r:id="rId12"/>
    <p:sldId id="286" r:id="rId13"/>
    <p:sldId id="275" r:id="rId14"/>
    <p:sldId id="267" r:id="rId15"/>
    <p:sldId id="269" r:id="rId16"/>
    <p:sldId id="274" r:id="rId17"/>
    <p:sldId id="287" r:id="rId18"/>
    <p:sldId id="290" r:id="rId19"/>
    <p:sldId id="288" r:id="rId20"/>
    <p:sldId id="291" r:id="rId21"/>
    <p:sldId id="304" r:id="rId22"/>
    <p:sldId id="293" r:id="rId23"/>
    <p:sldId id="297" r:id="rId24"/>
    <p:sldId id="298" r:id="rId25"/>
    <p:sldId id="300" r:id="rId26"/>
    <p:sldId id="302" r:id="rId27"/>
    <p:sldId id="303" r:id="rId28"/>
    <p:sldId id="294" r:id="rId29"/>
    <p:sldId id="305" r:id="rId30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3" autoAdjust="0"/>
    <p:restoredTop sz="94662" autoAdjust="0"/>
  </p:normalViewPr>
  <p:slideViewPr>
    <p:cSldViewPr>
      <p:cViewPr varScale="1">
        <p:scale>
          <a:sx n="115" d="100"/>
          <a:sy n="115" d="100"/>
        </p:scale>
        <p:origin x="149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1BBD86-62E7-44C0-8452-3510D7363C2F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B822566D-86F3-4DD6-814B-4D92CEBFF5EC}">
      <dgm:prSet phldrT="[Metin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tr-TR" sz="1600" dirty="0" smtClean="0">
              <a:latin typeface="Andalus" panose="02020603050405020304" pitchFamily="18" charset="-78"/>
              <a:cs typeface="Andalus" panose="02020603050405020304" pitchFamily="18" charset="-78"/>
            </a:rPr>
            <a:t>Soruları çözerken, aynı anda görebileceğiniz soru sayısını en aza indirmeye çalışın ve </a:t>
          </a:r>
          <a:r>
            <a:rPr lang="tr-TR" sz="1600" i="1" u="sng" dirty="0" smtClean="0">
              <a:solidFill>
                <a:schemeClr val="tx1"/>
              </a:solidFill>
              <a:latin typeface="Andalus" panose="02020603050405020304" pitchFamily="18" charset="-78"/>
              <a:cs typeface="Andalus" panose="02020603050405020304" pitchFamily="18" charset="-78"/>
            </a:rPr>
            <a:t>kitapçığı/test</a:t>
          </a:r>
          <a:r>
            <a:rPr lang="tr-TR" sz="1600" dirty="0" smtClean="0">
              <a:solidFill>
                <a:schemeClr val="accent2"/>
              </a:solidFill>
              <a:latin typeface="Andalus" panose="02020603050405020304" pitchFamily="18" charset="-78"/>
              <a:cs typeface="Andalus" panose="02020603050405020304" pitchFamily="18" charset="-78"/>
            </a:rPr>
            <a:t> </a:t>
          </a:r>
          <a:r>
            <a:rPr lang="tr-TR" sz="1600" i="1" u="sng" dirty="0" smtClean="0">
              <a:solidFill>
                <a:schemeClr val="tx1"/>
              </a:solidFill>
              <a:latin typeface="Andalus" panose="02020603050405020304" pitchFamily="18" charset="-78"/>
              <a:cs typeface="Andalus" panose="02020603050405020304" pitchFamily="18" charset="-78"/>
            </a:rPr>
            <a:t>sayfasını katlayın</a:t>
          </a:r>
          <a:r>
            <a:rPr lang="tr-TR" sz="1600" dirty="0" smtClean="0">
              <a:solidFill>
                <a:schemeClr val="accent2"/>
              </a:solidFill>
              <a:latin typeface="Andalus" panose="02020603050405020304" pitchFamily="18" charset="-78"/>
              <a:cs typeface="Andalus" panose="02020603050405020304" pitchFamily="18" charset="-78"/>
            </a:rPr>
            <a:t>. </a:t>
          </a:r>
          <a:r>
            <a:rPr lang="tr-TR" sz="1600" dirty="0" smtClean="0">
              <a:latin typeface="Andalus" panose="02020603050405020304" pitchFamily="18" charset="-78"/>
              <a:cs typeface="Andalus" panose="02020603050405020304" pitchFamily="18" charset="-78"/>
            </a:rPr>
            <a:t>Bu sizin çözdüğünüz </a:t>
          </a:r>
          <a:r>
            <a:rPr lang="tr-TR" sz="1600" i="1" u="sng" dirty="0" smtClean="0">
              <a:solidFill>
                <a:schemeClr val="tx1"/>
              </a:solidFill>
              <a:latin typeface="Andalus" panose="02020603050405020304" pitchFamily="18" charset="-78"/>
              <a:cs typeface="Andalus" panose="02020603050405020304" pitchFamily="18" charset="-78"/>
            </a:rPr>
            <a:t>soruya odaklanmanızı </a:t>
          </a:r>
          <a:r>
            <a:rPr lang="tr-TR" sz="1600" dirty="0" smtClean="0">
              <a:latin typeface="Andalus" panose="02020603050405020304" pitchFamily="18" charset="-78"/>
              <a:cs typeface="Andalus" panose="02020603050405020304" pitchFamily="18" charset="-78"/>
            </a:rPr>
            <a:t>kolaylaştıracaktır. </a:t>
          </a:r>
          <a:endParaRPr lang="tr-TR" sz="1600" dirty="0"/>
        </a:p>
      </dgm:t>
    </dgm:pt>
    <dgm:pt modelId="{4E79868E-12BA-4EE7-8588-9F1AF959DF9F}" type="parTrans" cxnId="{326C474E-8C77-434C-A99F-5B8D779D5367}">
      <dgm:prSet/>
      <dgm:spPr/>
      <dgm:t>
        <a:bodyPr/>
        <a:lstStyle/>
        <a:p>
          <a:endParaRPr lang="tr-TR"/>
        </a:p>
      </dgm:t>
    </dgm:pt>
    <dgm:pt modelId="{7B317C1C-8959-41F7-AFEE-2A89EBA72511}" type="sibTrans" cxnId="{326C474E-8C77-434C-A99F-5B8D779D5367}">
      <dgm:prSet/>
      <dgm:spPr/>
      <dgm:t>
        <a:bodyPr/>
        <a:lstStyle/>
        <a:p>
          <a:endParaRPr lang="tr-TR"/>
        </a:p>
      </dgm:t>
    </dgm:pt>
    <dgm:pt modelId="{40EA785D-4C5B-48A3-B9D1-46A1A3DF53CF}">
      <dgm:prSet phldrT="[Metin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tr-TR" sz="1600" dirty="0" smtClean="0">
              <a:latin typeface="Andalus" panose="02020603050405020304" pitchFamily="18" charset="-78"/>
              <a:cs typeface="Andalus" panose="02020603050405020304" pitchFamily="18" charset="-78"/>
            </a:rPr>
            <a:t>Soruları okurken mutlaka kurşun kalem kullanın ve </a:t>
          </a:r>
          <a:r>
            <a:rPr lang="tr-TR" sz="1600" i="1" u="sng" dirty="0" smtClean="0">
              <a:solidFill>
                <a:schemeClr val="tx1"/>
              </a:solidFill>
              <a:latin typeface="Andalus" panose="02020603050405020304" pitchFamily="18" charset="-78"/>
              <a:cs typeface="Andalus" panose="02020603050405020304" pitchFamily="18" charset="-78"/>
            </a:rPr>
            <a:t>önemli ipuçlarının altını çizin.</a:t>
          </a:r>
        </a:p>
      </dgm:t>
    </dgm:pt>
    <dgm:pt modelId="{09BEC1DA-7BC4-4233-9933-FC8F27705446}" type="parTrans" cxnId="{0FD93038-CC8A-4D22-970C-D0D5818DAEDA}">
      <dgm:prSet/>
      <dgm:spPr/>
      <dgm:t>
        <a:bodyPr/>
        <a:lstStyle/>
        <a:p>
          <a:endParaRPr lang="tr-TR"/>
        </a:p>
      </dgm:t>
    </dgm:pt>
    <dgm:pt modelId="{1799DFD4-EA22-4B55-AD10-8F201799B668}" type="sibTrans" cxnId="{0FD93038-CC8A-4D22-970C-D0D5818DAEDA}">
      <dgm:prSet/>
      <dgm:spPr/>
      <dgm:t>
        <a:bodyPr/>
        <a:lstStyle/>
        <a:p>
          <a:endParaRPr lang="tr-TR"/>
        </a:p>
      </dgm:t>
    </dgm:pt>
    <dgm:pt modelId="{C94513E5-0745-4E45-94B8-A81B09B88E30}">
      <dgm:prSet phldrT="[Metin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tr-TR" sz="1600" dirty="0" smtClean="0">
              <a:latin typeface="Andalus" panose="02020603050405020304" pitchFamily="18" charset="-78"/>
              <a:cs typeface="Andalus" panose="02020603050405020304" pitchFamily="18" charset="-78"/>
            </a:rPr>
            <a:t>Tüm soruları okuyun ve çözmeye çalışın.</a:t>
          </a:r>
          <a:endParaRPr lang="tr-TR" sz="1600" dirty="0"/>
        </a:p>
      </dgm:t>
    </dgm:pt>
    <dgm:pt modelId="{A837BCA1-885B-4F3D-A303-8C02856FC6ED}" type="parTrans" cxnId="{0B4635C9-4136-4568-B208-4D47BA9AB713}">
      <dgm:prSet/>
      <dgm:spPr/>
      <dgm:t>
        <a:bodyPr/>
        <a:lstStyle/>
        <a:p>
          <a:endParaRPr lang="tr-TR"/>
        </a:p>
      </dgm:t>
    </dgm:pt>
    <dgm:pt modelId="{B3920B0F-9C40-4DDD-B7F1-375C3A2DCF7C}" type="sibTrans" cxnId="{0B4635C9-4136-4568-B208-4D47BA9AB713}">
      <dgm:prSet/>
      <dgm:spPr/>
      <dgm:t>
        <a:bodyPr/>
        <a:lstStyle/>
        <a:p>
          <a:endParaRPr lang="tr-TR"/>
        </a:p>
      </dgm:t>
    </dgm:pt>
    <dgm:pt modelId="{A1E449D8-377A-46D7-9A54-AF9BBF3A00C9}">
      <dgm:prSet phldrT="[Metin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tr-TR" sz="1600" dirty="0" smtClean="0">
              <a:latin typeface="Andalus" panose="02020603050405020304" pitchFamily="18" charset="-78"/>
              <a:cs typeface="Andalus" panose="02020603050405020304" pitchFamily="18" charset="-78"/>
            </a:rPr>
            <a:t>Kısa sorular kolay, uzun sorular zordur önyargısıyla da soruya yaklaşmayın. </a:t>
          </a:r>
          <a:r>
            <a:rPr lang="tr-TR" sz="1600" i="1" u="sng" dirty="0" smtClean="0">
              <a:solidFill>
                <a:schemeClr val="tx1"/>
              </a:solidFill>
              <a:latin typeface="Andalus" panose="02020603050405020304" pitchFamily="18" charset="-78"/>
              <a:cs typeface="Andalus" panose="02020603050405020304" pitchFamily="18" charset="-78"/>
            </a:rPr>
            <a:t>Uzun sorularda </a:t>
          </a:r>
          <a:r>
            <a:rPr lang="tr-TR" sz="1600" dirty="0" smtClean="0">
              <a:latin typeface="Andalus" panose="02020603050405020304" pitchFamily="18" charset="-78"/>
              <a:cs typeface="Andalus" panose="02020603050405020304" pitchFamily="18" charset="-78"/>
            </a:rPr>
            <a:t>kullanabileceğiniz </a:t>
          </a:r>
          <a:r>
            <a:rPr lang="tr-TR" sz="1600" i="1" u="sng" dirty="0" smtClean="0">
              <a:solidFill>
                <a:schemeClr val="tx1"/>
              </a:solidFill>
              <a:latin typeface="Andalus" panose="02020603050405020304" pitchFamily="18" charset="-78"/>
              <a:cs typeface="Andalus" panose="02020603050405020304" pitchFamily="18" charset="-78"/>
            </a:rPr>
            <a:t>bilgi ve ipucu</a:t>
          </a:r>
          <a:r>
            <a:rPr lang="tr-TR" sz="1600" dirty="0" smtClean="0">
              <a:latin typeface="Andalus" panose="02020603050405020304" pitchFamily="18" charset="-78"/>
              <a:cs typeface="Andalus" panose="02020603050405020304" pitchFamily="18" charset="-78"/>
            </a:rPr>
            <a:t>nun </a:t>
          </a:r>
          <a:r>
            <a:rPr lang="tr-TR" sz="1600" i="1" u="sng" dirty="0" smtClean="0">
              <a:solidFill>
                <a:schemeClr val="tx1"/>
              </a:solidFill>
              <a:latin typeface="Andalus" panose="02020603050405020304" pitchFamily="18" charset="-78"/>
              <a:cs typeface="Andalus" panose="02020603050405020304" pitchFamily="18" charset="-78"/>
            </a:rPr>
            <a:t>daha fazla </a:t>
          </a:r>
          <a:r>
            <a:rPr lang="tr-TR" sz="1600" dirty="0" smtClean="0">
              <a:latin typeface="Andalus" panose="02020603050405020304" pitchFamily="18" charset="-78"/>
              <a:cs typeface="Andalus" panose="02020603050405020304" pitchFamily="18" charset="-78"/>
            </a:rPr>
            <a:t>olabileceğini unutmayın.</a:t>
          </a:r>
          <a:endParaRPr lang="tr-TR" sz="1600" dirty="0"/>
        </a:p>
      </dgm:t>
    </dgm:pt>
    <dgm:pt modelId="{12602AD3-2205-4D3C-A7D5-D50054420631}" type="parTrans" cxnId="{473DD174-6AA7-47FC-A7A7-F3ED2808C753}">
      <dgm:prSet/>
      <dgm:spPr/>
      <dgm:t>
        <a:bodyPr/>
        <a:lstStyle/>
        <a:p>
          <a:endParaRPr lang="tr-TR"/>
        </a:p>
      </dgm:t>
    </dgm:pt>
    <dgm:pt modelId="{7721CF62-93F4-402A-81DB-92C11A3A08DC}" type="sibTrans" cxnId="{473DD174-6AA7-47FC-A7A7-F3ED2808C753}">
      <dgm:prSet/>
      <dgm:spPr/>
      <dgm:t>
        <a:bodyPr/>
        <a:lstStyle/>
        <a:p>
          <a:endParaRPr lang="tr-TR"/>
        </a:p>
      </dgm:t>
    </dgm:pt>
    <dgm:pt modelId="{7C34A742-6237-4AC4-B30D-6EEF98A197F4}">
      <dgm:prSet phldrT="[Metin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tr-TR" sz="1600" dirty="0" smtClean="0">
              <a:latin typeface="Andalus" panose="02020603050405020304" pitchFamily="18" charset="-78"/>
              <a:cs typeface="Andalus" panose="02020603050405020304" pitchFamily="18" charset="-78"/>
            </a:rPr>
            <a:t>Her testte cevaplayamayacağınız kadar zor olan sorular bulunabilir. Bu tip soruların moralinizi bozmasına izin vermeyin. Çünkü; tüm soruların </a:t>
          </a:r>
          <a:r>
            <a:rPr lang="tr-TR" sz="1600" i="1" u="sng" dirty="0" smtClean="0">
              <a:solidFill>
                <a:schemeClr val="tx1"/>
              </a:solidFill>
              <a:latin typeface="Andalus" panose="02020603050405020304" pitchFamily="18" charset="-78"/>
              <a:cs typeface="Andalus" panose="02020603050405020304" pitchFamily="18" charset="-78"/>
            </a:rPr>
            <a:t>%10’u çok kolay/çok zor, %20’si zor/kolay, %40’ı normal</a:t>
          </a:r>
          <a:r>
            <a:rPr lang="tr-TR" sz="1600" dirty="0" smtClean="0">
              <a:solidFill>
                <a:schemeClr val="tx1"/>
              </a:solidFill>
              <a:latin typeface="Andalus" panose="02020603050405020304" pitchFamily="18" charset="-78"/>
              <a:cs typeface="Andalus" panose="02020603050405020304" pitchFamily="18" charset="-78"/>
            </a:rPr>
            <a:t> </a:t>
          </a:r>
          <a:r>
            <a:rPr lang="tr-TR" sz="1600" dirty="0" smtClean="0">
              <a:latin typeface="Andalus" panose="02020603050405020304" pitchFamily="18" charset="-78"/>
              <a:cs typeface="Andalus" panose="02020603050405020304" pitchFamily="18" charset="-78"/>
            </a:rPr>
            <a:t>bilgi ve yorum gücü seviyesindedir.</a:t>
          </a:r>
          <a:endParaRPr lang="tr-TR" sz="1600" dirty="0"/>
        </a:p>
      </dgm:t>
    </dgm:pt>
    <dgm:pt modelId="{26F49E2E-7823-47E3-B9C5-B7B6BD9B0248}" type="parTrans" cxnId="{97DABB14-8589-40D6-AF64-5BD039184E19}">
      <dgm:prSet/>
      <dgm:spPr/>
      <dgm:t>
        <a:bodyPr/>
        <a:lstStyle/>
        <a:p>
          <a:endParaRPr lang="tr-TR"/>
        </a:p>
      </dgm:t>
    </dgm:pt>
    <dgm:pt modelId="{CF38C1C2-7F65-44FA-BFCD-75BB09A789F9}" type="sibTrans" cxnId="{97DABB14-8589-40D6-AF64-5BD039184E19}">
      <dgm:prSet/>
      <dgm:spPr/>
      <dgm:t>
        <a:bodyPr/>
        <a:lstStyle/>
        <a:p>
          <a:endParaRPr lang="tr-TR"/>
        </a:p>
      </dgm:t>
    </dgm:pt>
    <dgm:pt modelId="{E7E12322-ECA2-4CDC-A4D1-BA318A1551F2}" type="pres">
      <dgm:prSet presAssocID="{6F1BBD86-62E7-44C0-8452-3510D7363C2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FF9D3711-7668-4EFE-91BA-2CA5A6D51D98}" type="pres">
      <dgm:prSet presAssocID="{B822566D-86F3-4DD6-814B-4D92CEBFF5EC}" presName="node" presStyleLbl="node1" presStyleIdx="0" presStyleCnt="5" custScaleX="102620" custScaleY="109720" custLinFactNeighborX="2170" custLinFactNeighborY="3961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8C339EC-D72F-4EB8-9077-598A60F7761D}" type="pres">
      <dgm:prSet presAssocID="{7B317C1C-8959-41F7-AFEE-2A89EBA72511}" presName="sibTrans" presStyleCnt="0"/>
      <dgm:spPr/>
    </dgm:pt>
    <dgm:pt modelId="{91F3E28E-DEE8-4C83-BAE2-A442C90158F4}" type="pres">
      <dgm:prSet presAssocID="{40EA785D-4C5B-48A3-B9D1-46A1A3DF53CF}" presName="node" presStyleLbl="node1" presStyleIdx="1" presStyleCnt="5" custScaleY="76253" custLinFactNeighborX="-648" custLinFactNeighborY="4194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641A352-D9F2-4FBC-BD13-C5609F58A90C}" type="pres">
      <dgm:prSet presAssocID="{1799DFD4-EA22-4B55-AD10-8F201799B668}" presName="sibTrans" presStyleCnt="0"/>
      <dgm:spPr/>
    </dgm:pt>
    <dgm:pt modelId="{D3E0D888-2D6F-46B6-8096-3933E841910D}" type="pres">
      <dgm:prSet presAssocID="{C94513E5-0745-4E45-94B8-A81B09B88E30}" presName="node" presStyleLbl="node1" presStyleIdx="2" presStyleCnt="5" custScaleX="60801" custScaleY="84164" custLinFactNeighborX="-2389" custLinFactNeighborY="3445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A62E680-1446-4702-B3F2-9790FE122DB2}" type="pres">
      <dgm:prSet presAssocID="{B3920B0F-9C40-4DDD-B7F1-375C3A2DCF7C}" presName="sibTrans" presStyleCnt="0"/>
      <dgm:spPr/>
    </dgm:pt>
    <dgm:pt modelId="{9E7CF79A-C092-4B5F-951D-5BC7C460CE4C}" type="pres">
      <dgm:prSet presAssocID="{A1E449D8-377A-46D7-9A54-AF9BBF3A00C9}" presName="node" presStyleLbl="node1" presStyleIdx="3" presStyleCnt="5" custLinFactNeighborX="20296" custLinFactNeighborY="2250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C6BCDB2-501C-4449-BD2D-A21EEAD5BBEB}" type="pres">
      <dgm:prSet presAssocID="{7721CF62-93F4-402A-81DB-92C11A3A08DC}" presName="sibTrans" presStyleCnt="0"/>
      <dgm:spPr/>
    </dgm:pt>
    <dgm:pt modelId="{B938CFA7-997F-451A-A9CA-EA9753280DC3}" type="pres">
      <dgm:prSet presAssocID="{7C34A742-6237-4AC4-B30D-6EEF98A197F4}" presName="node" presStyleLbl="node1" presStyleIdx="4" presStyleCnt="5" custScaleX="118171" custScaleY="125436" custLinFactNeighborX="16634" custLinFactNeighborY="1997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7B3F5B8E-2507-4017-97E3-B4DF157297A7}" type="presOf" srcId="{6F1BBD86-62E7-44C0-8452-3510D7363C2F}" destId="{E7E12322-ECA2-4CDC-A4D1-BA318A1551F2}" srcOrd="0" destOrd="0" presId="urn:microsoft.com/office/officeart/2005/8/layout/default"/>
    <dgm:cxn modelId="{326C474E-8C77-434C-A99F-5B8D779D5367}" srcId="{6F1BBD86-62E7-44C0-8452-3510D7363C2F}" destId="{B822566D-86F3-4DD6-814B-4D92CEBFF5EC}" srcOrd="0" destOrd="0" parTransId="{4E79868E-12BA-4EE7-8588-9F1AF959DF9F}" sibTransId="{7B317C1C-8959-41F7-AFEE-2A89EBA72511}"/>
    <dgm:cxn modelId="{473DD174-6AA7-47FC-A7A7-F3ED2808C753}" srcId="{6F1BBD86-62E7-44C0-8452-3510D7363C2F}" destId="{A1E449D8-377A-46D7-9A54-AF9BBF3A00C9}" srcOrd="3" destOrd="0" parTransId="{12602AD3-2205-4D3C-A7D5-D50054420631}" sibTransId="{7721CF62-93F4-402A-81DB-92C11A3A08DC}"/>
    <dgm:cxn modelId="{0FD93038-CC8A-4D22-970C-D0D5818DAEDA}" srcId="{6F1BBD86-62E7-44C0-8452-3510D7363C2F}" destId="{40EA785D-4C5B-48A3-B9D1-46A1A3DF53CF}" srcOrd="1" destOrd="0" parTransId="{09BEC1DA-7BC4-4233-9933-FC8F27705446}" sibTransId="{1799DFD4-EA22-4B55-AD10-8F201799B668}"/>
    <dgm:cxn modelId="{9247E095-5B04-49D3-B767-D597130A4F1B}" type="presOf" srcId="{7C34A742-6237-4AC4-B30D-6EEF98A197F4}" destId="{B938CFA7-997F-451A-A9CA-EA9753280DC3}" srcOrd="0" destOrd="0" presId="urn:microsoft.com/office/officeart/2005/8/layout/default"/>
    <dgm:cxn modelId="{0B4635C9-4136-4568-B208-4D47BA9AB713}" srcId="{6F1BBD86-62E7-44C0-8452-3510D7363C2F}" destId="{C94513E5-0745-4E45-94B8-A81B09B88E30}" srcOrd="2" destOrd="0" parTransId="{A837BCA1-885B-4F3D-A303-8C02856FC6ED}" sibTransId="{B3920B0F-9C40-4DDD-B7F1-375C3A2DCF7C}"/>
    <dgm:cxn modelId="{CF95CB4C-DEE1-49F6-963C-3A659B95CA9B}" type="presOf" srcId="{C94513E5-0745-4E45-94B8-A81B09B88E30}" destId="{D3E0D888-2D6F-46B6-8096-3933E841910D}" srcOrd="0" destOrd="0" presId="urn:microsoft.com/office/officeart/2005/8/layout/default"/>
    <dgm:cxn modelId="{C35D80E4-4B7D-45DD-A527-56EFCB73763A}" type="presOf" srcId="{40EA785D-4C5B-48A3-B9D1-46A1A3DF53CF}" destId="{91F3E28E-DEE8-4C83-BAE2-A442C90158F4}" srcOrd="0" destOrd="0" presId="urn:microsoft.com/office/officeart/2005/8/layout/default"/>
    <dgm:cxn modelId="{1B784A05-BADF-45FB-AE5E-D65DE5B7F8F4}" type="presOf" srcId="{A1E449D8-377A-46D7-9A54-AF9BBF3A00C9}" destId="{9E7CF79A-C092-4B5F-951D-5BC7C460CE4C}" srcOrd="0" destOrd="0" presId="urn:microsoft.com/office/officeart/2005/8/layout/default"/>
    <dgm:cxn modelId="{C1CF6E72-F02E-4A70-8397-90DF0E5E204B}" type="presOf" srcId="{B822566D-86F3-4DD6-814B-4D92CEBFF5EC}" destId="{FF9D3711-7668-4EFE-91BA-2CA5A6D51D98}" srcOrd="0" destOrd="0" presId="urn:microsoft.com/office/officeart/2005/8/layout/default"/>
    <dgm:cxn modelId="{97DABB14-8589-40D6-AF64-5BD039184E19}" srcId="{6F1BBD86-62E7-44C0-8452-3510D7363C2F}" destId="{7C34A742-6237-4AC4-B30D-6EEF98A197F4}" srcOrd="4" destOrd="0" parTransId="{26F49E2E-7823-47E3-B9C5-B7B6BD9B0248}" sibTransId="{CF38C1C2-7F65-44FA-BFCD-75BB09A789F9}"/>
    <dgm:cxn modelId="{498DD2A6-FE45-4A93-A071-3893FEBE19BA}" type="presParOf" srcId="{E7E12322-ECA2-4CDC-A4D1-BA318A1551F2}" destId="{FF9D3711-7668-4EFE-91BA-2CA5A6D51D98}" srcOrd="0" destOrd="0" presId="urn:microsoft.com/office/officeart/2005/8/layout/default"/>
    <dgm:cxn modelId="{AA076DD4-D9F4-4963-9A87-8CD57FEA9F9F}" type="presParOf" srcId="{E7E12322-ECA2-4CDC-A4D1-BA318A1551F2}" destId="{48C339EC-D72F-4EB8-9077-598A60F7761D}" srcOrd="1" destOrd="0" presId="urn:microsoft.com/office/officeart/2005/8/layout/default"/>
    <dgm:cxn modelId="{474933F4-CF36-4B90-AF9C-6A1717F741CC}" type="presParOf" srcId="{E7E12322-ECA2-4CDC-A4D1-BA318A1551F2}" destId="{91F3E28E-DEE8-4C83-BAE2-A442C90158F4}" srcOrd="2" destOrd="0" presId="urn:microsoft.com/office/officeart/2005/8/layout/default"/>
    <dgm:cxn modelId="{5FFB6EC8-800A-4321-85ED-52F16AA5A5B2}" type="presParOf" srcId="{E7E12322-ECA2-4CDC-A4D1-BA318A1551F2}" destId="{6641A352-D9F2-4FBC-BD13-C5609F58A90C}" srcOrd="3" destOrd="0" presId="urn:microsoft.com/office/officeart/2005/8/layout/default"/>
    <dgm:cxn modelId="{B9E5535D-F7C6-4ACB-86E5-BC21D2B8DC3F}" type="presParOf" srcId="{E7E12322-ECA2-4CDC-A4D1-BA318A1551F2}" destId="{D3E0D888-2D6F-46B6-8096-3933E841910D}" srcOrd="4" destOrd="0" presId="urn:microsoft.com/office/officeart/2005/8/layout/default"/>
    <dgm:cxn modelId="{88F4AAFD-9694-426A-87FE-58C12CC86697}" type="presParOf" srcId="{E7E12322-ECA2-4CDC-A4D1-BA318A1551F2}" destId="{FA62E680-1446-4702-B3F2-9790FE122DB2}" srcOrd="5" destOrd="0" presId="urn:microsoft.com/office/officeart/2005/8/layout/default"/>
    <dgm:cxn modelId="{3EB8907B-8AED-4D07-9C60-FF796F2AC0FC}" type="presParOf" srcId="{E7E12322-ECA2-4CDC-A4D1-BA318A1551F2}" destId="{9E7CF79A-C092-4B5F-951D-5BC7C460CE4C}" srcOrd="6" destOrd="0" presId="urn:microsoft.com/office/officeart/2005/8/layout/default"/>
    <dgm:cxn modelId="{B1C8C9E3-AE1F-4A62-9296-86E938F1213A}" type="presParOf" srcId="{E7E12322-ECA2-4CDC-A4D1-BA318A1551F2}" destId="{BC6BCDB2-501C-4449-BD2D-A21EEAD5BBEB}" srcOrd="7" destOrd="0" presId="urn:microsoft.com/office/officeart/2005/8/layout/default"/>
    <dgm:cxn modelId="{19F889B1-CEEB-4D5E-8128-9E66678A9428}" type="presParOf" srcId="{E7E12322-ECA2-4CDC-A4D1-BA318A1551F2}" destId="{B938CFA7-997F-451A-A9CA-EA9753280DC3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9D3711-7668-4EFE-91BA-2CA5A6D51D98}">
      <dsp:nvSpPr>
        <dsp:cNvPr id="0" name=""/>
        <dsp:cNvSpPr/>
      </dsp:nvSpPr>
      <dsp:spPr>
        <a:xfrm>
          <a:off x="72014" y="1070334"/>
          <a:ext cx="3230291" cy="2072271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>
              <a:latin typeface="Andalus" panose="02020603050405020304" pitchFamily="18" charset="-78"/>
              <a:cs typeface="Andalus" panose="02020603050405020304" pitchFamily="18" charset="-78"/>
            </a:rPr>
            <a:t>Soruları çözerken, aynı anda görebileceğiniz soru sayısını en aza indirmeye çalışın ve </a:t>
          </a:r>
          <a:r>
            <a:rPr lang="tr-TR" sz="1600" i="1" u="sng" kern="1200" dirty="0" smtClean="0">
              <a:solidFill>
                <a:schemeClr val="tx1"/>
              </a:solidFill>
              <a:latin typeface="Andalus" panose="02020603050405020304" pitchFamily="18" charset="-78"/>
              <a:cs typeface="Andalus" panose="02020603050405020304" pitchFamily="18" charset="-78"/>
            </a:rPr>
            <a:t>kitapçığı/test</a:t>
          </a:r>
          <a:r>
            <a:rPr lang="tr-TR" sz="1600" kern="1200" dirty="0" smtClean="0">
              <a:solidFill>
                <a:schemeClr val="accent2"/>
              </a:solidFill>
              <a:latin typeface="Andalus" panose="02020603050405020304" pitchFamily="18" charset="-78"/>
              <a:cs typeface="Andalus" panose="02020603050405020304" pitchFamily="18" charset="-78"/>
            </a:rPr>
            <a:t> </a:t>
          </a:r>
          <a:r>
            <a:rPr lang="tr-TR" sz="1600" i="1" u="sng" kern="1200" dirty="0" smtClean="0">
              <a:solidFill>
                <a:schemeClr val="tx1"/>
              </a:solidFill>
              <a:latin typeface="Andalus" panose="02020603050405020304" pitchFamily="18" charset="-78"/>
              <a:cs typeface="Andalus" panose="02020603050405020304" pitchFamily="18" charset="-78"/>
            </a:rPr>
            <a:t>sayfasını katlayın</a:t>
          </a:r>
          <a:r>
            <a:rPr lang="tr-TR" sz="1600" kern="1200" dirty="0" smtClean="0">
              <a:solidFill>
                <a:schemeClr val="accent2"/>
              </a:solidFill>
              <a:latin typeface="Andalus" panose="02020603050405020304" pitchFamily="18" charset="-78"/>
              <a:cs typeface="Andalus" panose="02020603050405020304" pitchFamily="18" charset="-78"/>
            </a:rPr>
            <a:t>. </a:t>
          </a:r>
          <a:r>
            <a:rPr lang="tr-TR" sz="1600" kern="1200" dirty="0" smtClean="0">
              <a:latin typeface="Andalus" panose="02020603050405020304" pitchFamily="18" charset="-78"/>
              <a:cs typeface="Andalus" panose="02020603050405020304" pitchFamily="18" charset="-78"/>
            </a:rPr>
            <a:t>Bu sizin çözdüğünüz </a:t>
          </a:r>
          <a:r>
            <a:rPr lang="tr-TR" sz="1600" i="1" u="sng" kern="1200" dirty="0" smtClean="0">
              <a:solidFill>
                <a:schemeClr val="tx1"/>
              </a:solidFill>
              <a:latin typeface="Andalus" panose="02020603050405020304" pitchFamily="18" charset="-78"/>
              <a:cs typeface="Andalus" panose="02020603050405020304" pitchFamily="18" charset="-78"/>
            </a:rPr>
            <a:t>soruya odaklanmanızı </a:t>
          </a:r>
          <a:r>
            <a:rPr lang="tr-TR" sz="1600" kern="1200" dirty="0" smtClean="0">
              <a:latin typeface="Andalus" panose="02020603050405020304" pitchFamily="18" charset="-78"/>
              <a:cs typeface="Andalus" panose="02020603050405020304" pitchFamily="18" charset="-78"/>
            </a:rPr>
            <a:t>kolaylaştıracaktır. </a:t>
          </a:r>
          <a:endParaRPr lang="tr-TR" sz="1600" kern="1200" dirty="0"/>
        </a:p>
      </dsp:txBody>
      <dsp:txXfrm>
        <a:off x="72014" y="1070334"/>
        <a:ext cx="3230291" cy="2072271"/>
      </dsp:txXfrm>
    </dsp:sp>
    <dsp:sp modelId="{91F3E28E-DEE8-4C83-BAE2-A442C90158F4}">
      <dsp:nvSpPr>
        <dsp:cNvPr id="0" name=""/>
        <dsp:cNvSpPr/>
      </dsp:nvSpPr>
      <dsp:spPr>
        <a:xfrm>
          <a:off x="3528382" y="1430385"/>
          <a:ext cx="3147818" cy="1440183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>
              <a:latin typeface="Andalus" panose="02020603050405020304" pitchFamily="18" charset="-78"/>
              <a:cs typeface="Andalus" panose="02020603050405020304" pitchFamily="18" charset="-78"/>
            </a:rPr>
            <a:t>Soruları okurken mutlaka kurşun kalem kullanın ve </a:t>
          </a:r>
          <a:r>
            <a:rPr lang="tr-TR" sz="1600" i="1" u="sng" kern="1200" dirty="0" smtClean="0">
              <a:solidFill>
                <a:schemeClr val="tx1"/>
              </a:solidFill>
              <a:latin typeface="Andalus" panose="02020603050405020304" pitchFamily="18" charset="-78"/>
              <a:cs typeface="Andalus" panose="02020603050405020304" pitchFamily="18" charset="-78"/>
            </a:rPr>
            <a:t>önemli ipuçlarının altını çizin.</a:t>
          </a:r>
        </a:p>
      </dsp:txBody>
      <dsp:txXfrm>
        <a:off x="3528382" y="1430385"/>
        <a:ext cx="3147818" cy="1440183"/>
      </dsp:txXfrm>
    </dsp:sp>
    <dsp:sp modelId="{D3E0D888-2D6F-46B6-8096-3933E841910D}">
      <dsp:nvSpPr>
        <dsp:cNvPr id="0" name=""/>
        <dsp:cNvSpPr/>
      </dsp:nvSpPr>
      <dsp:spPr>
        <a:xfrm>
          <a:off x="6936178" y="1214347"/>
          <a:ext cx="1913905" cy="1589597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>
              <a:latin typeface="Andalus" panose="02020603050405020304" pitchFamily="18" charset="-78"/>
              <a:cs typeface="Andalus" panose="02020603050405020304" pitchFamily="18" charset="-78"/>
            </a:rPr>
            <a:t>Tüm soruları okuyun ve çözmeye çalışın.</a:t>
          </a:r>
          <a:endParaRPr lang="tr-TR" sz="1600" kern="1200" dirty="0"/>
        </a:p>
      </dsp:txBody>
      <dsp:txXfrm>
        <a:off x="6936178" y="1214347"/>
        <a:ext cx="1913905" cy="1589597"/>
      </dsp:txXfrm>
    </dsp:sp>
    <dsp:sp modelId="{9E7CF79A-C092-4B5F-951D-5BC7C460CE4C}">
      <dsp:nvSpPr>
        <dsp:cNvPr id="0" name=""/>
        <dsp:cNvSpPr/>
      </dsp:nvSpPr>
      <dsp:spPr>
        <a:xfrm>
          <a:off x="1512172" y="3374587"/>
          <a:ext cx="3147818" cy="1888691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>
              <a:latin typeface="Andalus" panose="02020603050405020304" pitchFamily="18" charset="-78"/>
              <a:cs typeface="Andalus" panose="02020603050405020304" pitchFamily="18" charset="-78"/>
            </a:rPr>
            <a:t>Kısa sorular kolay, uzun sorular zordur önyargısıyla da soruya yaklaşmayın. </a:t>
          </a:r>
          <a:r>
            <a:rPr lang="tr-TR" sz="1600" i="1" u="sng" kern="1200" dirty="0" smtClean="0">
              <a:solidFill>
                <a:schemeClr val="tx1"/>
              </a:solidFill>
              <a:latin typeface="Andalus" panose="02020603050405020304" pitchFamily="18" charset="-78"/>
              <a:cs typeface="Andalus" panose="02020603050405020304" pitchFamily="18" charset="-78"/>
            </a:rPr>
            <a:t>Uzun sorularda </a:t>
          </a:r>
          <a:r>
            <a:rPr lang="tr-TR" sz="1600" kern="1200" dirty="0" smtClean="0">
              <a:latin typeface="Andalus" panose="02020603050405020304" pitchFamily="18" charset="-78"/>
              <a:cs typeface="Andalus" panose="02020603050405020304" pitchFamily="18" charset="-78"/>
            </a:rPr>
            <a:t>kullanabileceğiniz </a:t>
          </a:r>
          <a:r>
            <a:rPr lang="tr-TR" sz="1600" i="1" u="sng" kern="1200" dirty="0" smtClean="0">
              <a:solidFill>
                <a:schemeClr val="tx1"/>
              </a:solidFill>
              <a:latin typeface="Andalus" panose="02020603050405020304" pitchFamily="18" charset="-78"/>
              <a:cs typeface="Andalus" panose="02020603050405020304" pitchFamily="18" charset="-78"/>
            </a:rPr>
            <a:t>bilgi ve ipucu</a:t>
          </a:r>
          <a:r>
            <a:rPr lang="tr-TR" sz="1600" kern="1200" dirty="0" smtClean="0">
              <a:latin typeface="Andalus" panose="02020603050405020304" pitchFamily="18" charset="-78"/>
              <a:cs typeface="Andalus" panose="02020603050405020304" pitchFamily="18" charset="-78"/>
            </a:rPr>
            <a:t>nun </a:t>
          </a:r>
          <a:r>
            <a:rPr lang="tr-TR" sz="1600" i="1" u="sng" kern="1200" dirty="0" smtClean="0">
              <a:solidFill>
                <a:schemeClr val="tx1"/>
              </a:solidFill>
              <a:latin typeface="Andalus" panose="02020603050405020304" pitchFamily="18" charset="-78"/>
              <a:cs typeface="Andalus" panose="02020603050405020304" pitchFamily="18" charset="-78"/>
            </a:rPr>
            <a:t>daha fazla </a:t>
          </a:r>
          <a:r>
            <a:rPr lang="tr-TR" sz="1600" kern="1200" dirty="0" smtClean="0">
              <a:latin typeface="Andalus" panose="02020603050405020304" pitchFamily="18" charset="-78"/>
              <a:cs typeface="Andalus" panose="02020603050405020304" pitchFamily="18" charset="-78"/>
            </a:rPr>
            <a:t>olabileceğini unutmayın.</a:t>
          </a:r>
          <a:endParaRPr lang="tr-TR" sz="1600" kern="1200" dirty="0"/>
        </a:p>
      </dsp:txBody>
      <dsp:txXfrm>
        <a:off x="1512172" y="3374587"/>
        <a:ext cx="3147818" cy="1888691"/>
      </dsp:txXfrm>
    </dsp:sp>
    <dsp:sp modelId="{B938CFA7-997F-451A-A9CA-EA9753280DC3}">
      <dsp:nvSpPr>
        <dsp:cNvPr id="0" name=""/>
        <dsp:cNvSpPr/>
      </dsp:nvSpPr>
      <dsp:spPr>
        <a:xfrm>
          <a:off x="4859500" y="3031501"/>
          <a:ext cx="3719808" cy="2369098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>
              <a:latin typeface="Andalus" panose="02020603050405020304" pitchFamily="18" charset="-78"/>
              <a:cs typeface="Andalus" panose="02020603050405020304" pitchFamily="18" charset="-78"/>
            </a:rPr>
            <a:t>Her testte cevaplayamayacağınız kadar zor olan sorular bulunabilir. Bu tip soruların moralinizi bozmasına izin vermeyin. Çünkü; tüm soruların </a:t>
          </a:r>
          <a:r>
            <a:rPr lang="tr-TR" sz="1600" i="1" u="sng" kern="1200" dirty="0" smtClean="0">
              <a:solidFill>
                <a:schemeClr val="tx1"/>
              </a:solidFill>
              <a:latin typeface="Andalus" panose="02020603050405020304" pitchFamily="18" charset="-78"/>
              <a:cs typeface="Andalus" panose="02020603050405020304" pitchFamily="18" charset="-78"/>
            </a:rPr>
            <a:t>%10’u çok kolay/çok zor, %20’si zor/kolay, %40’ı normal</a:t>
          </a:r>
          <a:r>
            <a:rPr lang="tr-TR" sz="1600" kern="1200" dirty="0" smtClean="0">
              <a:solidFill>
                <a:schemeClr val="tx1"/>
              </a:solidFill>
              <a:latin typeface="Andalus" panose="02020603050405020304" pitchFamily="18" charset="-78"/>
              <a:cs typeface="Andalus" panose="02020603050405020304" pitchFamily="18" charset="-78"/>
            </a:rPr>
            <a:t> </a:t>
          </a:r>
          <a:r>
            <a:rPr lang="tr-TR" sz="1600" kern="1200" dirty="0" smtClean="0">
              <a:latin typeface="Andalus" panose="02020603050405020304" pitchFamily="18" charset="-78"/>
              <a:cs typeface="Andalus" panose="02020603050405020304" pitchFamily="18" charset="-78"/>
            </a:rPr>
            <a:t>bilgi ve yorum gücü seviyesindedir.</a:t>
          </a:r>
          <a:endParaRPr lang="tr-TR" sz="1600" kern="1200" dirty="0"/>
        </a:p>
      </dsp:txBody>
      <dsp:txXfrm>
        <a:off x="4859500" y="3031501"/>
        <a:ext cx="3719808" cy="23690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307974-AED0-4CE5-B972-219A76EF3E9A}" type="datetimeFigureOut">
              <a:rPr lang="tr-TR" smtClean="0"/>
              <a:t>24.12.2024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BA7746-8268-4B42-B415-419F1F8D5F8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211165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0A162D04-36FF-4794-BBD0-9C70706EA601}" type="datetimeFigureOut">
              <a:rPr lang="tr-TR" smtClean="0"/>
              <a:t>24.12.2024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14FB6C4B-B363-49AD-A7CE-C915973E0CE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68073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62D04-36FF-4794-BBD0-9C70706EA601}" type="datetimeFigureOut">
              <a:rPr lang="tr-TR" smtClean="0"/>
              <a:t>24.12.2024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14FB6C4B-B363-49AD-A7CE-C915973E0CE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21547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62D04-36FF-4794-BBD0-9C70706EA601}" type="datetimeFigureOut">
              <a:rPr lang="tr-TR" smtClean="0"/>
              <a:t>24.12.2024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14FB6C4B-B363-49AD-A7CE-C915973E0CE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44627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62D04-36FF-4794-BBD0-9C70706EA601}" type="datetimeFigureOut">
              <a:rPr lang="tr-TR" smtClean="0"/>
              <a:t>24.12.2024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14FB6C4B-B363-49AD-A7CE-C915973E0CE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20693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62D04-36FF-4794-BBD0-9C70706EA601}" type="datetimeFigureOut">
              <a:rPr lang="tr-TR" smtClean="0"/>
              <a:t>24.12.2024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14FB6C4B-B363-49AD-A7CE-C915973E0CE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12173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62D04-36FF-4794-BBD0-9C70706EA601}" type="datetimeFigureOut">
              <a:rPr lang="tr-TR" smtClean="0"/>
              <a:t>24.12.2024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14FB6C4B-B363-49AD-A7CE-C915973E0CE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37831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62D04-36FF-4794-BBD0-9C70706EA601}" type="datetimeFigureOut">
              <a:rPr lang="tr-TR" smtClean="0"/>
              <a:t>24.12.2024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14FB6C4B-B363-49AD-A7CE-C915973E0CE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21032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1" y="6387910"/>
            <a:ext cx="990599" cy="228659"/>
          </a:xfrm>
        </p:spPr>
        <p:txBody>
          <a:bodyPr/>
          <a:lstStyle/>
          <a:p>
            <a:fld id="{0A162D04-36FF-4794-BBD0-9C70706EA601}" type="datetimeFigureOut">
              <a:rPr lang="tr-TR" smtClean="0"/>
              <a:t>24.12.2024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3" y="6387910"/>
            <a:ext cx="3859795" cy="228660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14FB6C4B-B363-49AD-A7CE-C915973E0CE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66102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62D04-36FF-4794-BBD0-9C70706EA601}" type="datetimeFigureOut">
              <a:rPr lang="tr-TR" smtClean="0"/>
              <a:t>24.12.2024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6" y="6365498"/>
            <a:ext cx="3859795" cy="228660"/>
          </a:xfrm>
        </p:spPr>
        <p:txBody>
          <a:bodyPr/>
          <a:lstStyle/>
          <a:p>
            <a:endParaRPr lang="tr-TR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14FB6C4B-B363-49AD-A7CE-C915973E0CE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51835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62D04-36FF-4794-BBD0-9C70706EA601}" type="datetimeFigureOut">
              <a:rPr lang="tr-TR" smtClean="0"/>
              <a:t>24.12.2024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14FB6C4B-B363-49AD-A7CE-C915973E0CE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78485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62D04-36FF-4794-BBD0-9C70706EA601}" type="datetimeFigureOut">
              <a:rPr lang="tr-TR" smtClean="0"/>
              <a:t>24.12.2024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14FB6C4B-B363-49AD-A7CE-C915973E0CE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92614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62D04-36FF-4794-BBD0-9C70706EA601}" type="datetimeFigureOut">
              <a:rPr lang="tr-TR" smtClean="0"/>
              <a:t>24.12.2024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14FB6C4B-B363-49AD-A7CE-C915973E0CE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69742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62D04-36FF-4794-BBD0-9C70706EA601}" type="datetimeFigureOut">
              <a:rPr lang="tr-TR" smtClean="0"/>
              <a:t>24.12.2024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14FB6C4B-B363-49AD-A7CE-C915973E0CE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57327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62D04-36FF-4794-BBD0-9C70706EA601}" type="datetimeFigureOut">
              <a:rPr lang="tr-TR" smtClean="0"/>
              <a:t>24.12.2024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14FB6C4B-B363-49AD-A7CE-C915973E0CE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5635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62D04-36FF-4794-BBD0-9C70706EA601}" type="datetimeFigureOut">
              <a:rPr lang="tr-TR" smtClean="0"/>
              <a:t>24.12.2024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14FB6C4B-B363-49AD-A7CE-C915973E0CE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10912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62D04-36FF-4794-BBD0-9C70706EA601}" type="datetimeFigureOut">
              <a:rPr lang="tr-TR" smtClean="0"/>
              <a:t>24.12.2024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14FB6C4B-B363-49AD-A7CE-C915973E0CE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71813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62D04-36FF-4794-BBD0-9C70706EA601}" type="datetimeFigureOut">
              <a:rPr lang="tr-TR" smtClean="0"/>
              <a:t>24.12.2024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14FB6C4B-B363-49AD-A7CE-C915973E0CE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4530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0A162D04-36FF-4794-BBD0-9C70706EA601}" type="datetimeFigureOut">
              <a:rPr lang="tr-TR" smtClean="0"/>
              <a:t>24.12.2024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tr-TR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14FB6C4B-B363-49AD-A7CE-C915973E0CE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38866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115616" y="1916832"/>
            <a:ext cx="7200800" cy="1080120"/>
          </a:xfrm>
        </p:spPr>
        <p:txBody>
          <a:bodyPr>
            <a:normAutofit fontScale="90000"/>
          </a:bodyPr>
          <a:lstStyle/>
          <a:p>
            <a:r>
              <a:rPr lang="tr-TR" sz="4400" b="1" dirty="0" smtClean="0">
                <a:effectLst/>
                <a:latin typeface="Andalus" panose="02020603050405020304" pitchFamily="18" charset="-78"/>
                <a:cs typeface="Andalus" panose="02020603050405020304" pitchFamily="18" charset="-78"/>
              </a:rPr>
              <a:t>TEST ÇÖZME TEKNİKLERİ</a:t>
            </a:r>
            <a:endParaRPr lang="tr-TR" sz="4400" b="1" dirty="0">
              <a:effectLst/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5" name="Metin kutusu 1"/>
          <p:cNvSpPr txBox="1"/>
          <p:nvPr/>
        </p:nvSpPr>
        <p:spPr>
          <a:xfrm>
            <a:off x="1115616" y="4149080"/>
            <a:ext cx="7200800" cy="616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tr-TR" sz="1200" b="1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HASBEKLİ HAFIZ MÜMİN AKAN ANADOLU İMAM HATİP LİSESİ</a:t>
            </a:r>
          </a:p>
          <a:p>
            <a:pPr algn="ctr">
              <a:lnSpc>
                <a:spcPct val="150000"/>
              </a:lnSpc>
            </a:pPr>
            <a:r>
              <a:rPr lang="tr-TR" sz="1200" b="1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Rehberlik Servisi </a:t>
            </a:r>
            <a:endParaRPr lang="tr-TR" sz="1200" b="1" dirty="0">
              <a:solidFill>
                <a:schemeClr val="bg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18950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SUS\Desktop\Basamak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65512"/>
            <a:ext cx="5688632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067944" y="2996952"/>
            <a:ext cx="4762872" cy="3600400"/>
          </a:xfrm>
        </p:spPr>
        <p:txBody>
          <a:bodyPr>
            <a:normAutofit fontScale="92500" lnSpcReduction="10000"/>
          </a:bodyPr>
          <a:lstStyle/>
          <a:p>
            <a:r>
              <a:rPr lang="tr-TR" sz="1600" dirty="0">
                <a:latin typeface="Andalus" panose="02020603050405020304" pitchFamily="18" charset="-78"/>
                <a:cs typeface="Andalus" panose="02020603050405020304" pitchFamily="18" charset="-78"/>
              </a:rPr>
              <a:t>Konuyu öğrendikten sonra </a:t>
            </a:r>
            <a:r>
              <a:rPr lang="tr-TR" sz="1600" i="1" u="sng" dirty="0">
                <a:solidFill>
                  <a:schemeClr val="accent2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bol bol test çözün</a:t>
            </a:r>
            <a:r>
              <a:rPr lang="tr-TR" sz="16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.</a:t>
            </a:r>
          </a:p>
          <a:p>
            <a:endParaRPr lang="tr-TR" sz="1600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tr-TR" sz="1600" dirty="0">
                <a:latin typeface="Andalus" panose="02020603050405020304" pitchFamily="18" charset="-78"/>
                <a:cs typeface="Andalus" panose="02020603050405020304" pitchFamily="18" charset="-78"/>
              </a:rPr>
              <a:t>Konuyu yeni öğrendiyseniz; konunun testlerini </a:t>
            </a:r>
            <a:r>
              <a:rPr lang="tr-TR" sz="1600" i="1" u="sng" dirty="0">
                <a:solidFill>
                  <a:schemeClr val="accent2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kolaydan zora doğru çözün</a:t>
            </a:r>
            <a:r>
              <a:rPr lang="tr-TR" sz="1600" dirty="0" smtClean="0">
                <a:solidFill>
                  <a:schemeClr val="accent2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.</a:t>
            </a:r>
          </a:p>
          <a:p>
            <a:endParaRPr lang="tr-TR" sz="1600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tr-TR" sz="1600" dirty="0">
                <a:latin typeface="Andalus" panose="02020603050405020304" pitchFamily="18" charset="-78"/>
                <a:cs typeface="Andalus" panose="02020603050405020304" pitchFamily="18" charset="-78"/>
              </a:rPr>
              <a:t>Konu testi çözerken </a:t>
            </a:r>
            <a:r>
              <a:rPr lang="tr-TR" sz="1600" i="1" u="sng" dirty="0">
                <a:solidFill>
                  <a:schemeClr val="accent2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ders ayırt etmeyin</a:t>
            </a:r>
            <a:r>
              <a:rPr lang="tr-TR" sz="1600" i="1" u="sng" dirty="0" smtClean="0">
                <a:solidFill>
                  <a:schemeClr val="accent2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.</a:t>
            </a:r>
          </a:p>
          <a:p>
            <a:endParaRPr lang="tr-TR" sz="1600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>
              <a:lnSpc>
                <a:spcPct val="150000"/>
              </a:lnSpc>
            </a:pPr>
            <a:r>
              <a:rPr lang="tr-TR" sz="1600" dirty="0">
                <a:latin typeface="Andalus" panose="02020603050405020304" pitchFamily="18" charset="-78"/>
                <a:cs typeface="Andalus" panose="02020603050405020304" pitchFamily="18" charset="-78"/>
              </a:rPr>
              <a:t>Kendinize </a:t>
            </a:r>
            <a:r>
              <a:rPr lang="tr-TR" sz="1600" i="1" u="sng" dirty="0">
                <a:solidFill>
                  <a:schemeClr val="accent2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günlük soru çözme sayısı belirleyin. </a:t>
            </a:r>
            <a:r>
              <a:rPr lang="tr-TR" sz="1600" dirty="0">
                <a:latin typeface="Andalus" panose="02020603050405020304" pitchFamily="18" charset="-78"/>
                <a:cs typeface="Andalus" panose="02020603050405020304" pitchFamily="18" charset="-78"/>
              </a:rPr>
              <a:t>15 günde 1 bu sayıyı </a:t>
            </a:r>
            <a:r>
              <a:rPr lang="tr-TR" sz="1600" i="1" u="sng" dirty="0">
                <a:solidFill>
                  <a:schemeClr val="accent2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belli oranda artırın. </a:t>
            </a:r>
            <a:r>
              <a:rPr lang="tr-TR" sz="1600" dirty="0">
                <a:latin typeface="Andalus" panose="02020603050405020304" pitchFamily="18" charset="-78"/>
                <a:cs typeface="Andalus" panose="02020603050405020304" pitchFamily="18" charset="-78"/>
              </a:rPr>
              <a:t>Ne kadar çok soru çözerseniz, gerçek sınavdaki soru tiplerine de o kadar çok yaklaşırsınız</a:t>
            </a:r>
            <a:r>
              <a:rPr lang="tr-TR" sz="16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!</a:t>
            </a:r>
            <a:endParaRPr lang="tr-TR" sz="16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7" name="Başlık 1"/>
          <p:cNvSpPr>
            <a:spLocks noGrp="1"/>
          </p:cNvSpPr>
          <p:nvPr>
            <p:ph type="title"/>
          </p:nvPr>
        </p:nvSpPr>
        <p:spPr>
          <a:xfrm>
            <a:off x="212285" y="697688"/>
            <a:ext cx="8507288" cy="1143000"/>
          </a:xfrm>
        </p:spPr>
        <p:txBody>
          <a:bodyPr>
            <a:normAutofit/>
          </a:bodyPr>
          <a:lstStyle/>
          <a:p>
            <a:pPr algn="ctr"/>
            <a:r>
              <a:rPr lang="tr-TR" sz="2400" b="1" dirty="0" smtClean="0">
                <a:effectLst/>
                <a:latin typeface="Andalus" panose="02020603050405020304" pitchFamily="18" charset="-78"/>
                <a:cs typeface="Andalus" panose="02020603050405020304" pitchFamily="18" charset="-78"/>
              </a:rPr>
              <a:t>TEST ÇÖZMEYE BAŞLARKEN </a:t>
            </a:r>
            <a:br>
              <a:rPr lang="tr-TR" sz="2400" b="1" dirty="0" smtClean="0">
                <a:effectLst/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tr-TR" sz="2400" b="1" dirty="0" smtClean="0">
                <a:effectLst/>
                <a:latin typeface="Andalus" panose="02020603050405020304" pitchFamily="18" charset="-78"/>
                <a:cs typeface="Andalus" panose="02020603050405020304" pitchFamily="18" charset="-78"/>
              </a:rPr>
              <a:t>DİKKAT EDİLMESİ GEREKENLER</a:t>
            </a:r>
            <a:endParaRPr lang="tr-TR" sz="2400" b="1" dirty="0">
              <a:effectLst/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75601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SUS\Desktop\test çözme teknikleri\advice_full_3_1023814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4864"/>
            <a:ext cx="9143999" cy="465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199" y="692696"/>
            <a:ext cx="8229600" cy="1008112"/>
          </a:xfrm>
        </p:spPr>
        <p:txBody>
          <a:bodyPr>
            <a:noAutofit/>
          </a:bodyPr>
          <a:lstStyle/>
          <a:p>
            <a:pPr algn="ctr"/>
            <a:r>
              <a:rPr lang="tr-TR" sz="2400" b="1" dirty="0" smtClean="0">
                <a:effectLst/>
                <a:latin typeface="Andalus" panose="02020603050405020304" pitchFamily="18" charset="-78"/>
                <a:cs typeface="Andalus" panose="02020603050405020304" pitchFamily="18" charset="-78"/>
              </a:rPr>
              <a:t>TEST ÇÖZERKEN </a:t>
            </a:r>
            <a:br>
              <a:rPr lang="tr-TR" sz="2400" b="1" dirty="0" smtClean="0">
                <a:effectLst/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tr-TR" sz="2400" b="1" dirty="0" smtClean="0">
                <a:effectLst/>
                <a:latin typeface="Andalus" panose="02020603050405020304" pitchFamily="18" charset="-78"/>
                <a:cs typeface="Andalus" panose="02020603050405020304" pitchFamily="18" charset="-78"/>
              </a:rPr>
              <a:t>DİKKAT EDİLMESİ GEREKENLER</a:t>
            </a:r>
            <a:endParaRPr lang="tr-TR" sz="2400" b="1" dirty="0">
              <a:effectLst/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9526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İçerik Yer Tutucus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7916604"/>
              </p:ext>
            </p:extLst>
          </p:nvPr>
        </p:nvGraphicFramePr>
        <p:xfrm>
          <a:off x="107504" y="1278545"/>
          <a:ext cx="8928992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Başlık 1"/>
          <p:cNvSpPr>
            <a:spLocks noGrp="1"/>
          </p:cNvSpPr>
          <p:nvPr>
            <p:ph type="title"/>
          </p:nvPr>
        </p:nvSpPr>
        <p:spPr>
          <a:xfrm>
            <a:off x="457199" y="692696"/>
            <a:ext cx="8229600" cy="1008112"/>
          </a:xfrm>
        </p:spPr>
        <p:txBody>
          <a:bodyPr>
            <a:noAutofit/>
          </a:bodyPr>
          <a:lstStyle/>
          <a:p>
            <a:pPr algn="ctr"/>
            <a:r>
              <a:rPr lang="tr-TR" sz="2400" b="1" dirty="0" smtClean="0">
                <a:effectLst/>
                <a:latin typeface="Andalus" panose="02020603050405020304" pitchFamily="18" charset="-78"/>
                <a:cs typeface="Andalus" panose="02020603050405020304" pitchFamily="18" charset="-78"/>
              </a:rPr>
              <a:t>TEST ÇÖZERKEN </a:t>
            </a:r>
            <a:br>
              <a:rPr lang="tr-TR" sz="2400" b="1" dirty="0" smtClean="0">
                <a:effectLst/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tr-TR" sz="2400" b="1" dirty="0" smtClean="0">
                <a:effectLst/>
                <a:latin typeface="Andalus" panose="02020603050405020304" pitchFamily="18" charset="-78"/>
                <a:cs typeface="Andalus" panose="02020603050405020304" pitchFamily="18" charset="-78"/>
              </a:rPr>
              <a:t>DİKKAT EDİLMESİ GEREKENLER</a:t>
            </a:r>
            <a:endParaRPr lang="tr-TR" sz="2400" b="1" dirty="0">
              <a:effectLst/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67457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46408" y="2564904"/>
            <a:ext cx="4834880" cy="1512168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tr-TR" sz="1600" i="1" u="sng" dirty="0" smtClean="0">
                <a:solidFill>
                  <a:schemeClr val="accent1">
                    <a:lumMod val="7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Zor sorulara</a:t>
            </a:r>
            <a:r>
              <a:rPr lang="tr-TR" sz="16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geldiğinizde üzerinde </a:t>
            </a:r>
            <a:r>
              <a:rPr lang="tr-TR" sz="1600" i="1" u="sng" dirty="0" smtClean="0">
                <a:solidFill>
                  <a:schemeClr val="accent1">
                    <a:lumMod val="7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fazla vakit kaybetmeyin</a:t>
            </a:r>
            <a:r>
              <a:rPr lang="tr-TR" sz="16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. Fakat bazen zor ve karmaşık görünen soruların cevaplarının çok basit olabileceğini de unutmayın.</a:t>
            </a:r>
          </a:p>
        </p:txBody>
      </p:sp>
      <p:pic>
        <p:nvPicPr>
          <p:cNvPr id="11266" name="Picture 2" descr="C:\Users\ASUS\Desktop\Basit-makine-fil-fa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723211"/>
            <a:ext cx="5219700" cy="293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Başlık 1"/>
          <p:cNvSpPr>
            <a:spLocks noGrp="1"/>
          </p:cNvSpPr>
          <p:nvPr>
            <p:ph type="title"/>
          </p:nvPr>
        </p:nvSpPr>
        <p:spPr>
          <a:xfrm>
            <a:off x="457199" y="692696"/>
            <a:ext cx="8229600" cy="1008112"/>
          </a:xfrm>
        </p:spPr>
        <p:txBody>
          <a:bodyPr>
            <a:noAutofit/>
          </a:bodyPr>
          <a:lstStyle/>
          <a:p>
            <a:pPr algn="ctr"/>
            <a:r>
              <a:rPr lang="tr-TR" sz="2400" b="1" dirty="0" smtClean="0">
                <a:effectLst/>
                <a:latin typeface="Andalus" panose="02020603050405020304" pitchFamily="18" charset="-78"/>
                <a:cs typeface="Andalus" panose="02020603050405020304" pitchFamily="18" charset="-78"/>
              </a:rPr>
              <a:t>TEST ÇÖZERKEN </a:t>
            </a:r>
            <a:br>
              <a:rPr lang="tr-TR" sz="2400" b="1" dirty="0" smtClean="0">
                <a:effectLst/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tr-TR" sz="2400" b="1" dirty="0" smtClean="0">
                <a:effectLst/>
                <a:latin typeface="Andalus" panose="02020603050405020304" pitchFamily="18" charset="-78"/>
                <a:cs typeface="Andalus" panose="02020603050405020304" pitchFamily="18" charset="-78"/>
              </a:rPr>
              <a:t>DİKKAT EDİLMESİ GEREKENLER</a:t>
            </a:r>
            <a:endParaRPr lang="tr-TR" sz="2400" b="1" dirty="0">
              <a:effectLst/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82469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3528" y="2564904"/>
            <a:ext cx="8424936" cy="4104456"/>
          </a:xfrm>
        </p:spPr>
        <p:txBody>
          <a:bodyPr>
            <a:noAutofit/>
          </a:bodyPr>
          <a:lstStyle/>
          <a:p>
            <a:r>
              <a:rPr lang="tr-TR" sz="1600" i="1" u="sng" dirty="0">
                <a:solidFill>
                  <a:srgbClr val="00B0F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Bütün şıkları oku</a:t>
            </a:r>
            <a:r>
              <a:rPr lang="tr-TR" sz="1600" u="sng" dirty="0">
                <a:solidFill>
                  <a:srgbClr val="00B0F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madan cevabı işaretlemeyin</a:t>
            </a:r>
            <a:r>
              <a:rPr lang="tr-TR" sz="1600" dirty="0">
                <a:latin typeface="Andalus" panose="02020603050405020304" pitchFamily="18" charset="-78"/>
                <a:cs typeface="Andalus" panose="02020603050405020304" pitchFamily="18" charset="-78"/>
              </a:rPr>
              <a:t>. </a:t>
            </a:r>
            <a:r>
              <a:rPr lang="tr-TR" sz="16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Zaman kazanmaya </a:t>
            </a:r>
            <a:r>
              <a:rPr lang="tr-TR" sz="1600" dirty="0">
                <a:latin typeface="Andalus" panose="02020603050405020304" pitchFamily="18" charset="-78"/>
                <a:cs typeface="Andalus" panose="02020603050405020304" pitchFamily="18" charset="-78"/>
              </a:rPr>
              <a:t>yönelik aceleci davranışlar kazanmak </a:t>
            </a:r>
            <a:r>
              <a:rPr lang="tr-TR" sz="16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yerine kaybettirebilir. Daha doğru bir cevap diğer şıklarda olabilir. </a:t>
            </a:r>
          </a:p>
          <a:p>
            <a:pPr>
              <a:lnSpc>
                <a:spcPct val="150000"/>
              </a:lnSpc>
            </a:pPr>
            <a:endParaRPr lang="tr-TR" sz="1050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tr-TR" sz="1600" dirty="0">
                <a:latin typeface="Andalus" panose="02020603050405020304" pitchFamily="18" charset="-78"/>
                <a:cs typeface="Andalus" panose="02020603050405020304" pitchFamily="18" charset="-78"/>
              </a:rPr>
              <a:t>Soru köklerine dikkat edin “</a:t>
            </a:r>
            <a:r>
              <a:rPr lang="tr-TR" sz="1600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değildir</a:t>
            </a:r>
            <a:r>
              <a:rPr lang="tr-TR" sz="1600" dirty="0" smtClean="0">
                <a:solidFill>
                  <a:srgbClr val="FFC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, olamaz</a:t>
            </a:r>
            <a:r>
              <a:rPr lang="tr-TR" sz="16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, </a:t>
            </a:r>
            <a:r>
              <a:rPr lang="tr-TR" sz="1600" dirty="0" smtClean="0">
                <a:solidFill>
                  <a:srgbClr val="92D05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yanlıştır</a:t>
            </a:r>
            <a:r>
              <a:rPr lang="tr-TR" sz="16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, </a:t>
            </a:r>
            <a:r>
              <a:rPr lang="tr-TR" sz="1600" dirty="0" smtClean="0">
                <a:solidFill>
                  <a:srgbClr val="00B0F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hiçbir </a:t>
            </a:r>
            <a:r>
              <a:rPr lang="tr-TR" sz="1600" dirty="0">
                <a:solidFill>
                  <a:srgbClr val="00B0F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zaman</a:t>
            </a:r>
            <a:r>
              <a:rPr lang="tr-TR" sz="1600" dirty="0">
                <a:latin typeface="Andalus" panose="02020603050405020304" pitchFamily="18" charset="-78"/>
                <a:cs typeface="Andalus" panose="02020603050405020304" pitchFamily="18" charset="-78"/>
              </a:rPr>
              <a:t>, </a:t>
            </a:r>
            <a:r>
              <a:rPr lang="tr-TR" sz="1600" dirty="0" smtClean="0">
                <a:solidFill>
                  <a:srgbClr val="7030A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asla,</a:t>
            </a:r>
            <a:r>
              <a:rPr lang="tr-TR" sz="16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tr-TR" sz="1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birbirinden farklı</a:t>
            </a:r>
            <a:r>
              <a:rPr lang="tr-TR" sz="16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, </a:t>
            </a:r>
            <a:r>
              <a:rPr lang="tr-TR" sz="1600" dirty="0" smtClean="0">
                <a:solidFill>
                  <a:schemeClr val="accent3">
                    <a:lumMod val="7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ayrı ayrı</a:t>
            </a:r>
            <a:r>
              <a:rPr lang="tr-TR" sz="16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, </a:t>
            </a:r>
            <a:r>
              <a:rPr lang="tr-TR" sz="1600" dirty="0">
                <a:solidFill>
                  <a:srgbClr val="CC0066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yan </a:t>
            </a:r>
            <a:r>
              <a:rPr lang="tr-TR" sz="1600" dirty="0" smtClean="0">
                <a:solidFill>
                  <a:srgbClr val="CC0066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düşünce </a:t>
            </a:r>
            <a:r>
              <a:rPr lang="tr-TR" sz="16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vb</a:t>
            </a:r>
            <a:r>
              <a:rPr lang="tr-TR" sz="1600" dirty="0">
                <a:latin typeface="Andalus" panose="02020603050405020304" pitchFamily="18" charset="-78"/>
                <a:cs typeface="Andalus" panose="02020603050405020304" pitchFamily="18" charset="-78"/>
              </a:rPr>
              <a:t>.</a:t>
            </a:r>
            <a:r>
              <a:rPr lang="tr-TR" sz="16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” </a:t>
            </a:r>
            <a:r>
              <a:rPr lang="tr-TR" sz="1600" dirty="0">
                <a:latin typeface="Andalus" panose="02020603050405020304" pitchFamily="18" charset="-78"/>
                <a:cs typeface="Andalus" panose="02020603050405020304" pitchFamily="18" charset="-78"/>
              </a:rPr>
              <a:t>gibi ifadeleri gözden kaçırmayın</a:t>
            </a:r>
            <a:r>
              <a:rPr lang="tr-TR" sz="16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. Çünkü; insan </a:t>
            </a:r>
            <a:r>
              <a:rPr lang="tr-TR" sz="1600" dirty="0">
                <a:latin typeface="Andalus" panose="02020603050405020304" pitchFamily="18" charset="-78"/>
                <a:cs typeface="Andalus" panose="02020603050405020304" pitchFamily="18" charset="-78"/>
              </a:rPr>
              <a:t>psikolojisi soru içindeki ifadeleri olumlu </a:t>
            </a:r>
            <a:r>
              <a:rPr lang="tr-TR" sz="16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yönde algılamaya </a:t>
            </a:r>
            <a:r>
              <a:rPr lang="tr-TR" sz="1600" dirty="0">
                <a:latin typeface="Andalus" panose="02020603050405020304" pitchFamily="18" charset="-78"/>
                <a:cs typeface="Andalus" panose="02020603050405020304" pitchFamily="18" charset="-78"/>
              </a:rPr>
              <a:t>eğilimlidir</a:t>
            </a:r>
            <a:r>
              <a:rPr lang="tr-TR" sz="16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.</a:t>
            </a:r>
          </a:p>
          <a:p>
            <a:pPr>
              <a:lnSpc>
                <a:spcPct val="150000"/>
              </a:lnSpc>
            </a:pPr>
            <a:endParaRPr lang="tr-TR" sz="1050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tr-TR" sz="1600" dirty="0">
                <a:latin typeface="Andalus" panose="02020603050405020304" pitchFamily="18" charset="-78"/>
                <a:cs typeface="Andalus" panose="02020603050405020304" pitchFamily="18" charset="-78"/>
              </a:rPr>
              <a:t>Paragraf tipli sorularda genellikle </a:t>
            </a:r>
            <a:r>
              <a:rPr lang="tr-TR" sz="1600" i="1" u="sng" dirty="0">
                <a:solidFill>
                  <a:schemeClr val="accent1">
                    <a:lumMod val="7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paragraftan önce soru kökünün oku</a:t>
            </a:r>
            <a:r>
              <a:rPr lang="tr-TR" sz="1600" dirty="0">
                <a:latin typeface="Andalus" panose="02020603050405020304" pitchFamily="18" charset="-78"/>
                <a:cs typeface="Andalus" panose="02020603050405020304" pitchFamily="18" charset="-78"/>
              </a:rPr>
              <a:t>nması paragrafın ikinci defa okunması mecburiyetini önler. Soru kökünü anlayan beyin, soruyu zihni hazırlıkla okuma eğiliminde olur</a:t>
            </a:r>
            <a:r>
              <a:rPr lang="tr-TR" sz="16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.</a:t>
            </a:r>
          </a:p>
          <a:p>
            <a:pPr>
              <a:lnSpc>
                <a:spcPct val="150000"/>
              </a:lnSpc>
            </a:pPr>
            <a:endParaRPr lang="tr-TR" sz="105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>
              <a:lnSpc>
                <a:spcPct val="150000"/>
              </a:lnSpc>
            </a:pPr>
            <a:r>
              <a:rPr lang="tr-TR" sz="1600" dirty="0">
                <a:latin typeface="Andalus" panose="02020603050405020304" pitchFamily="18" charset="-78"/>
                <a:cs typeface="Andalus" panose="02020603050405020304" pitchFamily="18" charset="-78"/>
              </a:rPr>
              <a:t>Soruyu ve verilen bilgileri anlamadan asla şıkları okumaya başlamayın. </a:t>
            </a:r>
          </a:p>
        </p:txBody>
      </p:sp>
      <p:sp>
        <p:nvSpPr>
          <p:cNvPr id="8" name="Başlık 1"/>
          <p:cNvSpPr>
            <a:spLocks noGrp="1"/>
          </p:cNvSpPr>
          <p:nvPr>
            <p:ph type="title"/>
          </p:nvPr>
        </p:nvSpPr>
        <p:spPr>
          <a:xfrm>
            <a:off x="457199" y="692696"/>
            <a:ext cx="8229600" cy="1008112"/>
          </a:xfrm>
        </p:spPr>
        <p:txBody>
          <a:bodyPr>
            <a:noAutofit/>
          </a:bodyPr>
          <a:lstStyle/>
          <a:p>
            <a:pPr algn="ctr"/>
            <a:r>
              <a:rPr lang="tr-TR" sz="2400" b="1" dirty="0" smtClean="0">
                <a:effectLst/>
                <a:latin typeface="Andalus" panose="02020603050405020304" pitchFamily="18" charset="-78"/>
                <a:cs typeface="Andalus" panose="02020603050405020304" pitchFamily="18" charset="-78"/>
              </a:rPr>
              <a:t>TEST ÇÖZERKEN </a:t>
            </a:r>
            <a:br>
              <a:rPr lang="tr-TR" sz="2400" b="1" dirty="0" smtClean="0">
                <a:effectLst/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tr-TR" sz="2400" b="1" dirty="0" smtClean="0">
                <a:effectLst/>
                <a:latin typeface="Andalus" panose="02020603050405020304" pitchFamily="18" charset="-78"/>
                <a:cs typeface="Andalus" panose="02020603050405020304" pitchFamily="18" charset="-78"/>
              </a:rPr>
              <a:t>DİKKAT EDİLMESİ GEREKENLER</a:t>
            </a:r>
            <a:endParaRPr lang="tr-TR" sz="2400" b="1" dirty="0">
              <a:effectLst/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97153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3528" y="2522206"/>
            <a:ext cx="5482952" cy="423447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sz="1600" dirty="0">
                <a:latin typeface="Andalus" panose="02020603050405020304" pitchFamily="18" charset="-78"/>
                <a:cs typeface="Andalus" panose="02020603050405020304" pitchFamily="18" charset="-78"/>
              </a:rPr>
              <a:t>Bazı sorularda, soruda verilenlerden cevaba gidemiyorsanız, </a:t>
            </a:r>
            <a:r>
              <a:rPr lang="tr-TR" sz="1600" i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şıkları eleyerek </a:t>
            </a:r>
            <a:r>
              <a:rPr lang="tr-TR" sz="1600" dirty="0">
                <a:latin typeface="Andalus" panose="02020603050405020304" pitchFamily="18" charset="-78"/>
                <a:cs typeface="Andalus" panose="02020603050405020304" pitchFamily="18" charset="-78"/>
              </a:rPr>
              <a:t>doğru cevaba yaklaşabilirsiniz</a:t>
            </a:r>
            <a:r>
              <a:rPr lang="tr-TR" sz="16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.</a:t>
            </a:r>
          </a:p>
          <a:p>
            <a:endParaRPr lang="tr-TR" sz="1600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>
              <a:lnSpc>
                <a:spcPct val="150000"/>
              </a:lnSpc>
            </a:pPr>
            <a:r>
              <a:rPr lang="tr-TR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Cevap </a:t>
            </a:r>
            <a:r>
              <a:rPr lang="tr-TR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olmayacak şıklar</a:t>
            </a:r>
            <a:r>
              <a:rPr lang="tr-TR" sz="1600" dirty="0">
                <a:latin typeface="Andalus" panose="02020603050405020304" pitchFamily="18" charset="-78"/>
                <a:cs typeface="Andalus" panose="02020603050405020304" pitchFamily="18" charset="-78"/>
              </a:rPr>
              <a:t>ın </a:t>
            </a:r>
            <a:r>
              <a:rPr lang="tr-TR" sz="16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tespitini yaptığınızda, </a:t>
            </a:r>
            <a:r>
              <a:rPr lang="tr-TR" sz="1600" dirty="0">
                <a:latin typeface="Andalus" panose="02020603050405020304" pitchFamily="18" charset="-78"/>
                <a:cs typeface="Andalus" panose="02020603050405020304" pitchFamily="18" charset="-78"/>
              </a:rPr>
              <a:t>çözüm </a:t>
            </a:r>
            <a:r>
              <a:rPr lang="tr-TR" sz="16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alternatifleriniz </a:t>
            </a:r>
            <a:r>
              <a:rPr lang="tr-TR" sz="1600" dirty="0">
                <a:latin typeface="Andalus" panose="02020603050405020304" pitchFamily="18" charset="-78"/>
                <a:cs typeface="Andalus" panose="02020603050405020304" pitchFamily="18" charset="-78"/>
              </a:rPr>
              <a:t>daha </a:t>
            </a:r>
            <a:r>
              <a:rPr lang="tr-TR" sz="16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netleştirir ve </a:t>
            </a:r>
            <a:r>
              <a:rPr lang="tr-TR" sz="1600" dirty="0">
                <a:latin typeface="Andalus" panose="02020603050405020304" pitchFamily="18" charset="-78"/>
                <a:cs typeface="Andalus" panose="02020603050405020304" pitchFamily="18" charset="-78"/>
              </a:rPr>
              <a:t>doğru şıkka ulaşabilme hızınızı daha da </a:t>
            </a:r>
            <a:r>
              <a:rPr lang="tr-TR" sz="16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artar.</a:t>
            </a:r>
          </a:p>
          <a:p>
            <a:endParaRPr lang="tr-TR" sz="1600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>
              <a:lnSpc>
                <a:spcPct val="150000"/>
              </a:lnSpc>
            </a:pPr>
            <a:r>
              <a:rPr lang="tr-TR" sz="1600" dirty="0">
                <a:latin typeface="Andalus" panose="02020603050405020304" pitchFamily="18" charset="-78"/>
                <a:cs typeface="Andalus" panose="02020603050405020304" pitchFamily="18" charset="-78"/>
              </a:rPr>
              <a:t>Yanlış olduğuna kesin emin olmadıkça, </a:t>
            </a:r>
            <a:r>
              <a:rPr lang="tr-TR" sz="1600" i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ilk işaretlediğiniz cevabınızı değiştirmeyin.</a:t>
            </a:r>
            <a:r>
              <a:rPr lang="tr-TR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 </a:t>
            </a:r>
            <a:endParaRPr lang="tr-TR" sz="1600" dirty="0" smtClean="0">
              <a:solidFill>
                <a:schemeClr val="tx2">
                  <a:lumMod val="60000"/>
                  <a:lumOff val="40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14339" name="Picture 3" descr="C:\Users\ASUS\Desktop\images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780928"/>
            <a:ext cx="3168352" cy="371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Başlık 1"/>
          <p:cNvSpPr>
            <a:spLocks noGrp="1"/>
          </p:cNvSpPr>
          <p:nvPr>
            <p:ph type="title"/>
          </p:nvPr>
        </p:nvSpPr>
        <p:spPr>
          <a:xfrm>
            <a:off x="457199" y="692696"/>
            <a:ext cx="8229600" cy="1008112"/>
          </a:xfrm>
        </p:spPr>
        <p:txBody>
          <a:bodyPr>
            <a:noAutofit/>
          </a:bodyPr>
          <a:lstStyle/>
          <a:p>
            <a:pPr algn="ctr"/>
            <a:r>
              <a:rPr lang="tr-TR" sz="2400" b="1" dirty="0" smtClean="0">
                <a:effectLst/>
                <a:latin typeface="Andalus" panose="02020603050405020304" pitchFamily="18" charset="-78"/>
                <a:cs typeface="Andalus" panose="02020603050405020304" pitchFamily="18" charset="-78"/>
              </a:rPr>
              <a:t>TEST ÇÖZERKEN </a:t>
            </a:r>
            <a:br>
              <a:rPr lang="tr-TR" sz="2400" b="1" dirty="0" smtClean="0">
                <a:effectLst/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tr-TR" sz="2400" b="1" dirty="0" smtClean="0">
                <a:effectLst/>
                <a:latin typeface="Andalus" panose="02020603050405020304" pitchFamily="18" charset="-78"/>
                <a:cs typeface="Andalus" panose="02020603050405020304" pitchFamily="18" charset="-78"/>
              </a:rPr>
              <a:t>DİKKAT EDİLMESİ GEREKENLER</a:t>
            </a:r>
            <a:endParaRPr lang="tr-TR" sz="2400" b="1" dirty="0">
              <a:effectLst/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26635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1520" y="2605418"/>
            <a:ext cx="6984776" cy="3729519"/>
          </a:xfrm>
        </p:spPr>
        <p:txBody>
          <a:bodyPr>
            <a:normAutofit/>
          </a:bodyPr>
          <a:lstStyle/>
          <a:p>
            <a:endParaRPr lang="tr-TR" sz="1400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>
              <a:lnSpc>
                <a:spcPct val="120000"/>
              </a:lnSpc>
            </a:pPr>
            <a:r>
              <a:rPr lang="tr-TR" sz="1400" dirty="0">
                <a:latin typeface="Andalus" panose="02020603050405020304" pitchFamily="18" charset="-78"/>
                <a:cs typeface="Andalus" panose="02020603050405020304" pitchFamily="18" charset="-78"/>
              </a:rPr>
              <a:t>Cevap şıklarında cevaba benzeyen bazen iki, bazen </a:t>
            </a:r>
            <a:r>
              <a:rPr lang="sv-SE" sz="1400" dirty="0">
                <a:latin typeface="Andalus" panose="02020603050405020304" pitchFamily="18" charset="-78"/>
                <a:cs typeface="Andalus" panose="02020603050405020304" pitchFamily="18" charset="-78"/>
              </a:rPr>
              <a:t>de üç </a:t>
            </a:r>
            <a:r>
              <a:rPr lang="tr-TR" sz="1400" dirty="0">
                <a:latin typeface="Andalus" panose="02020603050405020304" pitchFamily="18" charset="-78"/>
                <a:cs typeface="Andalus" panose="02020603050405020304" pitchFamily="18" charset="-78"/>
              </a:rPr>
              <a:t>şık (</a:t>
            </a:r>
            <a:r>
              <a:rPr lang="sv-SE" sz="1400" dirty="0">
                <a:solidFill>
                  <a:schemeClr val="accent2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çeldirici</a:t>
            </a:r>
            <a:r>
              <a:rPr lang="tr-TR" sz="1400" dirty="0">
                <a:solidFill>
                  <a:schemeClr val="accent2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)</a:t>
            </a:r>
            <a:r>
              <a:rPr lang="tr-TR" sz="1400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sv-SE" sz="1400" dirty="0">
                <a:latin typeface="Andalus" panose="02020603050405020304" pitchFamily="18" charset="-78"/>
                <a:cs typeface="Andalus" panose="02020603050405020304" pitchFamily="18" charset="-78"/>
              </a:rPr>
              <a:t>bulunabilir. </a:t>
            </a:r>
            <a:r>
              <a:rPr lang="tr-TR" sz="1400" dirty="0">
                <a:latin typeface="Andalus" panose="02020603050405020304" pitchFamily="18" charset="-78"/>
                <a:cs typeface="Andalus" panose="02020603050405020304" pitchFamily="18" charset="-78"/>
              </a:rPr>
              <a:t>Çeldiriciler ilk </a:t>
            </a:r>
            <a:r>
              <a:rPr lang="tr-TR" sz="1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başta </a:t>
            </a:r>
            <a:r>
              <a:rPr lang="tr-TR" sz="1400" dirty="0">
                <a:latin typeface="Andalus" panose="02020603050405020304" pitchFamily="18" charset="-78"/>
                <a:cs typeface="Andalus" panose="02020603050405020304" pitchFamily="18" charset="-78"/>
              </a:rPr>
              <a:t>cevap gibi görünebilir; ama ufak bir zihni egzersizle doğru </a:t>
            </a:r>
            <a:r>
              <a:rPr lang="tr-TR" sz="1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cevabı </a:t>
            </a:r>
            <a:r>
              <a:rPr lang="tr-TR" sz="1400" dirty="0">
                <a:latin typeface="Andalus" panose="02020603050405020304" pitchFamily="18" charset="-78"/>
                <a:cs typeface="Andalus" panose="02020603050405020304" pitchFamily="18" charset="-78"/>
              </a:rPr>
              <a:t>bulmanız mümkündür. Bu tip sorularda </a:t>
            </a:r>
            <a:r>
              <a:rPr lang="tr-TR" sz="1400" dirty="0">
                <a:solidFill>
                  <a:schemeClr val="accent2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cevap genellikle soru metninde saklıdır</a:t>
            </a:r>
            <a:r>
              <a:rPr lang="tr-TR" sz="1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.</a:t>
            </a:r>
            <a:endParaRPr lang="tr-TR" sz="1400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>
              <a:lnSpc>
                <a:spcPct val="150000"/>
              </a:lnSpc>
            </a:pPr>
            <a:r>
              <a:rPr lang="en-US" sz="1400" dirty="0" smtClean="0">
                <a:solidFill>
                  <a:schemeClr val="accent2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Her </a:t>
            </a:r>
            <a:r>
              <a:rPr lang="en-US" sz="1400" dirty="0">
                <a:solidFill>
                  <a:schemeClr val="accent2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test </a:t>
            </a:r>
            <a:r>
              <a:rPr lang="tr-TR" sz="1400" dirty="0">
                <a:solidFill>
                  <a:schemeClr val="accent2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için farklı </a:t>
            </a:r>
            <a:r>
              <a:rPr lang="en-US" sz="1400" dirty="0">
                <a:solidFill>
                  <a:schemeClr val="accent2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test </a:t>
            </a:r>
            <a:r>
              <a:rPr lang="tr-TR" sz="1400" dirty="0">
                <a:solidFill>
                  <a:schemeClr val="accent2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çözme mantığı geliştir</a:t>
            </a:r>
            <a:r>
              <a:rPr lang="tr-TR" sz="1400" dirty="0">
                <a:latin typeface="Andalus" panose="02020603050405020304" pitchFamily="18" charset="-78"/>
                <a:cs typeface="Andalus" panose="02020603050405020304" pitchFamily="18" charset="-78"/>
              </a:rPr>
              <a:t>meniz test tekniğinizin gelişmesine yardım eder</a:t>
            </a:r>
            <a:r>
              <a:rPr lang="tr-TR" sz="1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tr-TR" sz="1400" i="1" u="sng" dirty="0">
                <a:solidFill>
                  <a:schemeClr val="accent1">
                    <a:lumMod val="7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Son yıllarda çıkmış sorular</a:t>
            </a:r>
            <a:r>
              <a:rPr lang="tr-TR" sz="1400" dirty="0">
                <a:latin typeface="Andalus" panose="02020603050405020304" pitchFamily="18" charset="-78"/>
                <a:cs typeface="Andalus" panose="02020603050405020304" pitchFamily="18" charset="-78"/>
              </a:rPr>
              <a:t>ın çözülmesi, gerçek sınavdaki sorulara aşina olmanızı sağlar</a:t>
            </a:r>
            <a:r>
              <a:rPr lang="tr-TR" sz="1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.</a:t>
            </a:r>
            <a:endParaRPr lang="tr-TR" sz="1400" i="1" u="sng" dirty="0" smtClean="0">
              <a:solidFill>
                <a:schemeClr val="accent1">
                  <a:lumMod val="75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>
              <a:lnSpc>
                <a:spcPct val="110000"/>
              </a:lnSpc>
            </a:pPr>
            <a:r>
              <a:rPr lang="tr-TR" sz="1400" i="1" u="sng" dirty="0" smtClean="0">
                <a:solidFill>
                  <a:schemeClr val="accent1">
                    <a:lumMod val="7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Her </a:t>
            </a:r>
            <a:r>
              <a:rPr lang="tr-TR" sz="1400" i="1" u="sng" dirty="0">
                <a:solidFill>
                  <a:schemeClr val="accent1">
                    <a:lumMod val="7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test bölümü arasında </a:t>
            </a:r>
            <a:r>
              <a:rPr lang="tr-TR" sz="1400" dirty="0">
                <a:latin typeface="Andalus" panose="02020603050405020304" pitchFamily="18" charset="-78"/>
                <a:cs typeface="Andalus" panose="02020603050405020304" pitchFamily="18" charset="-78"/>
              </a:rPr>
              <a:t>mutlaka en az </a:t>
            </a:r>
            <a:r>
              <a:rPr lang="tr-TR" sz="1400" i="1" u="sng" dirty="0">
                <a:solidFill>
                  <a:schemeClr val="accent1">
                    <a:lumMod val="7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1</a:t>
            </a:r>
            <a:r>
              <a:rPr lang="tr-TR" sz="1400" i="1" u="sng" dirty="0" smtClean="0">
                <a:solidFill>
                  <a:schemeClr val="accent1">
                    <a:lumMod val="7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tr-TR" sz="1400" i="1" u="sng" dirty="0">
                <a:solidFill>
                  <a:schemeClr val="accent1">
                    <a:lumMod val="7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dakika </a:t>
            </a:r>
            <a:r>
              <a:rPr lang="tr-TR" sz="1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verilmeli, </a:t>
            </a:r>
            <a:r>
              <a:rPr lang="tr-TR" sz="1400" i="1" u="sng" dirty="0">
                <a:solidFill>
                  <a:srgbClr val="0070C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gözler </a:t>
            </a:r>
            <a:r>
              <a:rPr lang="tr-TR" sz="1400" i="1" u="sng" dirty="0" smtClean="0">
                <a:solidFill>
                  <a:srgbClr val="0070C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dinlendirilmeli</a:t>
            </a:r>
            <a:r>
              <a:rPr lang="tr-TR" sz="1400" i="1" u="sng" dirty="0">
                <a:solidFill>
                  <a:srgbClr val="0070C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, vücut hareket </a:t>
            </a:r>
            <a:r>
              <a:rPr lang="tr-TR" sz="1400" i="1" u="sng" dirty="0" smtClean="0">
                <a:solidFill>
                  <a:srgbClr val="0070C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ettirilmeli</a:t>
            </a:r>
            <a:r>
              <a:rPr lang="tr-TR" sz="1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dir. Bu şekilde kan </a:t>
            </a:r>
            <a:r>
              <a:rPr lang="tr-TR" sz="1400" dirty="0">
                <a:latin typeface="Andalus" panose="02020603050405020304" pitchFamily="18" charset="-78"/>
                <a:cs typeface="Andalus" panose="02020603050405020304" pitchFamily="18" charset="-78"/>
              </a:rPr>
              <a:t>dolaşımı </a:t>
            </a:r>
            <a:r>
              <a:rPr lang="tr-TR" sz="1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hızlandırılır ve </a:t>
            </a:r>
            <a:r>
              <a:rPr lang="tr-TR" sz="1400" dirty="0">
                <a:latin typeface="Andalus" panose="02020603050405020304" pitchFamily="18" charset="-78"/>
                <a:cs typeface="Andalus" panose="02020603050405020304" pitchFamily="18" charset="-78"/>
              </a:rPr>
              <a:t>beynin ihtiyaç duyduğu </a:t>
            </a:r>
            <a:r>
              <a:rPr lang="tr-TR" sz="1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enerji sağlanır.</a:t>
            </a:r>
          </a:p>
        </p:txBody>
      </p:sp>
      <p:pic>
        <p:nvPicPr>
          <p:cNvPr id="4" name="Picture 2" descr="C:\Users\ASUS\Desktop\images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624226"/>
            <a:ext cx="1800200" cy="371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Başlık 1"/>
          <p:cNvSpPr>
            <a:spLocks noGrp="1"/>
          </p:cNvSpPr>
          <p:nvPr>
            <p:ph type="title"/>
          </p:nvPr>
        </p:nvSpPr>
        <p:spPr>
          <a:xfrm>
            <a:off x="457199" y="692696"/>
            <a:ext cx="8229600" cy="1008112"/>
          </a:xfrm>
        </p:spPr>
        <p:txBody>
          <a:bodyPr>
            <a:noAutofit/>
          </a:bodyPr>
          <a:lstStyle/>
          <a:p>
            <a:pPr algn="ctr"/>
            <a:r>
              <a:rPr lang="tr-TR" sz="2400" b="1" dirty="0" smtClean="0">
                <a:effectLst/>
                <a:latin typeface="Andalus" panose="02020603050405020304" pitchFamily="18" charset="-78"/>
                <a:cs typeface="Andalus" panose="02020603050405020304" pitchFamily="18" charset="-78"/>
              </a:rPr>
              <a:t>TEST ÇÖZERKEN </a:t>
            </a:r>
            <a:br>
              <a:rPr lang="tr-TR" sz="2400" b="1" dirty="0" smtClean="0">
                <a:effectLst/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tr-TR" sz="2400" b="1" dirty="0" smtClean="0">
                <a:effectLst/>
                <a:latin typeface="Andalus" panose="02020603050405020304" pitchFamily="18" charset="-78"/>
                <a:cs typeface="Andalus" panose="02020603050405020304" pitchFamily="18" charset="-78"/>
              </a:rPr>
              <a:t>DİKKAT EDİLMESİ GEREKENLER</a:t>
            </a:r>
            <a:endParaRPr lang="tr-TR" sz="2400" b="1" dirty="0">
              <a:effectLst/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13990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Fun-Tim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5306" y="4384010"/>
            <a:ext cx="2402918" cy="2436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6ECFF"/>
                  </a:outerShdw>
                </a:effectLst>
              </a14:hiddenEffects>
            </a:ext>
          </a:extLst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tr-TR" sz="2400" b="1" dirty="0" smtClean="0">
                <a:effectLst/>
                <a:latin typeface="Andalus" panose="02020603050405020304" pitchFamily="18" charset="-78"/>
                <a:cs typeface="Andalus" panose="02020603050405020304" pitchFamily="18" charset="-78"/>
              </a:rPr>
              <a:t>SINAVLARDA ZAMAN YÖNETİMİ TEKNİKLERİ</a:t>
            </a:r>
            <a:endParaRPr lang="tr-TR" sz="2400" b="1" dirty="0">
              <a:effectLst/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2276872"/>
            <a:ext cx="8229600" cy="3010339"/>
          </a:xfrm>
        </p:spPr>
        <p:txBody>
          <a:bodyPr>
            <a:normAutofit/>
          </a:bodyPr>
          <a:lstStyle/>
          <a:p>
            <a:pPr marL="109728" indent="0">
              <a:lnSpc>
                <a:spcPct val="150000"/>
              </a:lnSpc>
              <a:buNone/>
            </a:pPr>
            <a:endParaRPr lang="tr-TR" sz="1600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>
              <a:lnSpc>
                <a:spcPct val="150000"/>
              </a:lnSpc>
            </a:pPr>
            <a:r>
              <a:rPr lang="tr-TR" sz="16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Gerçek </a:t>
            </a:r>
            <a:r>
              <a:rPr lang="tr-TR" sz="1600" dirty="0">
                <a:latin typeface="Andalus" panose="02020603050405020304" pitchFamily="18" charset="-78"/>
                <a:cs typeface="Andalus" panose="02020603050405020304" pitchFamily="18" charset="-78"/>
              </a:rPr>
              <a:t>sınav sadece </a:t>
            </a:r>
            <a:r>
              <a:rPr lang="tr-TR" sz="1600" dirty="0">
                <a:solidFill>
                  <a:srgbClr val="0070C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bilginizi </a:t>
            </a:r>
            <a:r>
              <a:rPr lang="tr-TR" sz="1600" dirty="0">
                <a:latin typeface="Andalus" panose="02020603050405020304" pitchFamily="18" charset="-78"/>
                <a:cs typeface="Andalus" panose="02020603050405020304" pitchFamily="18" charset="-78"/>
              </a:rPr>
              <a:t>değil, </a:t>
            </a:r>
            <a:r>
              <a:rPr lang="tr-TR" sz="1600" dirty="0">
                <a:solidFill>
                  <a:srgbClr val="0070C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bilgi kullanma hızınızı </a:t>
            </a:r>
            <a:r>
              <a:rPr lang="tr-TR" sz="1600" dirty="0">
                <a:latin typeface="Andalus" panose="02020603050405020304" pitchFamily="18" charset="-78"/>
                <a:cs typeface="Andalus" panose="02020603050405020304" pitchFamily="18" charset="-78"/>
              </a:rPr>
              <a:t>da ölçmektedir. </a:t>
            </a:r>
            <a:endParaRPr lang="tr-TR" sz="1600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>
              <a:lnSpc>
                <a:spcPct val="150000"/>
              </a:lnSpc>
            </a:pPr>
            <a:r>
              <a:rPr lang="tr-TR" sz="16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Sorulardaki şekil </a:t>
            </a:r>
            <a:r>
              <a:rPr lang="tr-TR" sz="1600" dirty="0">
                <a:latin typeface="Andalus" panose="02020603050405020304" pitchFamily="18" charset="-78"/>
                <a:cs typeface="Andalus" panose="02020603050405020304" pitchFamily="18" charset="-78"/>
              </a:rPr>
              <a:t>gibi şeyleri tekrar çizerek zaman kaybetmeyin. </a:t>
            </a:r>
            <a:endParaRPr lang="tr-TR" sz="1600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>
              <a:lnSpc>
                <a:spcPct val="150000"/>
              </a:lnSpc>
            </a:pPr>
            <a:r>
              <a:rPr lang="tr-TR" sz="16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Sık </a:t>
            </a:r>
            <a:r>
              <a:rPr lang="tr-TR" sz="1600" dirty="0">
                <a:latin typeface="Andalus" panose="02020603050405020304" pitchFamily="18" charset="-78"/>
                <a:cs typeface="Andalus" panose="02020603050405020304" pitchFamily="18" charset="-78"/>
              </a:rPr>
              <a:t>sık saate bakmak yerine </a:t>
            </a:r>
            <a:r>
              <a:rPr lang="tr-TR" sz="1600" dirty="0">
                <a:solidFill>
                  <a:srgbClr val="00B05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bölümler arasında saatinize bakin</a:t>
            </a:r>
            <a:r>
              <a:rPr lang="tr-TR" sz="1600" dirty="0">
                <a:latin typeface="Andalus" panose="02020603050405020304" pitchFamily="18" charset="-78"/>
                <a:cs typeface="Andalus" panose="02020603050405020304" pitchFamily="18" charset="-78"/>
              </a:rPr>
              <a:t>. Çok sık saate bakmak sizi telaşlandırabilir</a:t>
            </a:r>
            <a:r>
              <a:rPr lang="tr-TR" sz="16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.</a:t>
            </a:r>
            <a:endParaRPr lang="tr-TR" sz="16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65527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79110" y="2470262"/>
            <a:ext cx="7997345" cy="2379960"/>
          </a:xfrm>
        </p:spPr>
        <p:txBody>
          <a:bodyPr>
            <a:noAutofit/>
          </a:bodyPr>
          <a:lstStyle/>
          <a:p>
            <a:r>
              <a:rPr lang="tr-TR" sz="1600" dirty="0">
                <a:latin typeface="Andalus" panose="02020603050405020304" pitchFamily="18" charset="-78"/>
                <a:cs typeface="Andalus" panose="02020603050405020304" pitchFamily="18" charset="-78"/>
              </a:rPr>
              <a:t>Sınavda zaman kullanımını </a:t>
            </a:r>
            <a:r>
              <a:rPr lang="tr-TR" sz="1600" dirty="0">
                <a:solidFill>
                  <a:srgbClr val="7030A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en fazla zora sokan </a:t>
            </a:r>
            <a:r>
              <a:rPr lang="tr-TR" sz="1600" dirty="0">
                <a:latin typeface="Andalus" panose="02020603050405020304" pitchFamily="18" charset="-78"/>
                <a:cs typeface="Andalus" panose="02020603050405020304" pitchFamily="18" charset="-78"/>
              </a:rPr>
              <a:t>bildiklerimizi ve bilmediklerimiz değil, </a:t>
            </a:r>
            <a:r>
              <a:rPr lang="tr-TR" sz="1600" dirty="0">
                <a:solidFill>
                  <a:srgbClr val="7030A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biraz bildiğimiz ya da tereddüt ettiğimiz sorulardır</a:t>
            </a:r>
            <a:r>
              <a:rPr lang="tr-TR" sz="1600" dirty="0">
                <a:latin typeface="Andalus" panose="02020603050405020304" pitchFamily="18" charset="-78"/>
                <a:cs typeface="Andalus" panose="02020603050405020304" pitchFamily="18" charset="-78"/>
              </a:rPr>
              <a:t>. Bu yüzden soruyla </a:t>
            </a:r>
            <a:r>
              <a:rPr lang="tr-TR" sz="1600" i="1" u="sng" dirty="0">
                <a:solidFill>
                  <a:srgbClr val="7030A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inatlaşmak</a:t>
            </a:r>
            <a:r>
              <a:rPr lang="tr-TR" sz="1600" dirty="0">
                <a:latin typeface="Andalus" panose="02020603050405020304" pitchFamily="18" charset="-78"/>
                <a:cs typeface="Andalus" panose="02020603050405020304" pitchFamily="18" charset="-78"/>
              </a:rPr>
              <a:t>, “bu soruyu çözmezsem ölürüm!” mantığı testin sonunda </a:t>
            </a:r>
            <a:r>
              <a:rPr lang="tr-TR" sz="1600" i="1" u="sng" dirty="0">
                <a:solidFill>
                  <a:srgbClr val="7030A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hüsrana uğrama riskini artırabilir</a:t>
            </a:r>
            <a:r>
              <a:rPr lang="tr-TR" sz="16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tr-TR" sz="1600" dirty="0">
                <a:latin typeface="Andalus" panose="02020603050405020304" pitchFamily="18" charset="-78"/>
                <a:cs typeface="Andalus" panose="02020603050405020304" pitchFamily="18" charset="-78"/>
              </a:rPr>
              <a:t>Her bir soruya en fazla ne kadar zaman harcanması gerektiği </a:t>
            </a:r>
            <a:r>
              <a:rPr lang="tr-TR" sz="16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baştan </a:t>
            </a:r>
            <a:r>
              <a:rPr lang="tr-TR" sz="1600" dirty="0">
                <a:latin typeface="Andalus" panose="02020603050405020304" pitchFamily="18" charset="-78"/>
                <a:cs typeface="Andalus" panose="02020603050405020304" pitchFamily="18" charset="-78"/>
              </a:rPr>
              <a:t>planlanmalıdır</a:t>
            </a:r>
            <a:r>
              <a:rPr lang="tr-TR" sz="16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.</a:t>
            </a:r>
          </a:p>
          <a:p>
            <a:r>
              <a:rPr lang="tr-TR" sz="1600" dirty="0">
                <a:solidFill>
                  <a:schemeClr val="accent3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Soruları okurken hızınızı kesecek davranışlar </a:t>
            </a:r>
            <a:r>
              <a:rPr lang="tr-TR" sz="1600" dirty="0">
                <a:latin typeface="Andalus" panose="02020603050405020304" pitchFamily="18" charset="-78"/>
                <a:cs typeface="Andalus" panose="02020603050405020304" pitchFamily="18" charset="-78"/>
              </a:rPr>
              <a:t>olabilir. Sesli okuma alışkanlığı, dudak kıpırdatarak okumaya çalışmak, okunan her ifadenin altını çizmek gibi davranışlarınız </a:t>
            </a:r>
            <a:r>
              <a:rPr lang="tr-TR" sz="1600" dirty="0">
                <a:solidFill>
                  <a:schemeClr val="accent3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varsa bitirmeye </a:t>
            </a:r>
            <a:r>
              <a:rPr lang="tr-TR" sz="1600" dirty="0" smtClean="0">
                <a:solidFill>
                  <a:schemeClr val="accent3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çalışın</a:t>
            </a:r>
            <a:r>
              <a:rPr lang="tr-TR" sz="1600" dirty="0">
                <a:latin typeface="Andalus" panose="02020603050405020304" pitchFamily="18" charset="-78"/>
                <a:cs typeface="Andalus" panose="02020603050405020304" pitchFamily="18" charset="-78"/>
              </a:rPr>
              <a:t>.</a:t>
            </a:r>
          </a:p>
        </p:txBody>
      </p:sp>
      <p:pic>
        <p:nvPicPr>
          <p:cNvPr id="16386" name="Picture 2" descr="C:\Users\ASUS\Desktop\GNEZA7GISzm0ZDDpXgeS_origin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859" y="5534944"/>
            <a:ext cx="1296144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SUS\Desktop\GNEZA7GISzm0ZDDpXgeS_origin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5938" y="5561856"/>
            <a:ext cx="1296144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ASUS\Desktop\GNEZA7GISzm0ZDDpXgeS_origin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970863"/>
            <a:ext cx="1296144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ASUS\Desktop\GNEZA7GISzm0ZDDpXgeS_origin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034" y="5536878"/>
            <a:ext cx="1296144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ASUS\Desktop\GNEZA7GISzm0ZDDpXgeS_origin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5901" y="4437112"/>
            <a:ext cx="1296144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Başlık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>
            <a:noAutofit/>
          </a:bodyPr>
          <a:lstStyle/>
          <a:p>
            <a:pPr algn="ctr"/>
            <a:r>
              <a:rPr lang="tr-TR" sz="2400" b="1" dirty="0" smtClean="0">
                <a:effectLst/>
                <a:latin typeface="Andalus" panose="02020603050405020304" pitchFamily="18" charset="-78"/>
                <a:cs typeface="Andalus" panose="02020603050405020304" pitchFamily="18" charset="-78"/>
              </a:rPr>
              <a:t>SINAVLARDA ZAMAN YÖNETİMİ TEKNİKLERİ</a:t>
            </a:r>
            <a:endParaRPr lang="tr-TR" sz="2400" b="1" dirty="0">
              <a:effectLst/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19781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www.turkbike.com/wp-content/uploads/2011/02/lance-armstrong-bisiklet-sporunu-birakti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4049">
            <a:off x="4940005" y="3987099"/>
            <a:ext cx="3652525" cy="2277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5536" y="2780928"/>
            <a:ext cx="6912768" cy="32263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tr-TR" dirty="0"/>
              <a:t> </a:t>
            </a:r>
            <a:r>
              <a:rPr lang="tr-TR" sz="16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Sınavlarda zaman </a:t>
            </a:r>
            <a:r>
              <a:rPr lang="tr-TR" sz="1600" dirty="0">
                <a:latin typeface="Andalus" panose="02020603050405020304" pitchFamily="18" charset="-78"/>
                <a:cs typeface="Andalus" panose="02020603050405020304" pitchFamily="18" charset="-78"/>
              </a:rPr>
              <a:t>yönetimini iyi yaparsanız beklentinizin üzerinde puan alacağınızı göreceksiniz</a:t>
            </a:r>
            <a:r>
              <a:rPr lang="tr-TR" sz="16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.</a:t>
            </a:r>
          </a:p>
          <a:p>
            <a:pPr>
              <a:lnSpc>
                <a:spcPct val="150000"/>
              </a:lnSpc>
            </a:pPr>
            <a:endParaRPr lang="tr-TR" sz="1600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>
              <a:lnSpc>
                <a:spcPct val="150000"/>
              </a:lnSpc>
            </a:pPr>
            <a:r>
              <a:rPr lang="tr-TR" sz="16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Zaman yönetimi için</a:t>
            </a:r>
          </a:p>
          <a:p>
            <a:pPr marL="109728" indent="0">
              <a:lnSpc>
                <a:spcPct val="150000"/>
              </a:lnSpc>
              <a:buNone/>
            </a:pPr>
            <a:r>
              <a:rPr lang="tr-TR" sz="16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‘</a:t>
            </a:r>
            <a:r>
              <a:rPr lang="tr-TR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Turlama Tekniği’ </a:t>
            </a:r>
            <a:r>
              <a:rPr lang="tr-TR" sz="16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size yardımcı olacaktır.</a:t>
            </a:r>
            <a:endParaRPr lang="tr-TR" sz="16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7" name="Başlık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>
            <a:noAutofit/>
          </a:bodyPr>
          <a:lstStyle/>
          <a:p>
            <a:pPr algn="ctr"/>
            <a:r>
              <a:rPr lang="tr-TR" sz="2400" b="1" dirty="0" smtClean="0">
                <a:effectLst/>
                <a:latin typeface="Andalus" panose="02020603050405020304" pitchFamily="18" charset="-78"/>
                <a:cs typeface="Andalus" panose="02020603050405020304" pitchFamily="18" charset="-78"/>
              </a:rPr>
              <a:t>SINAVLARDA ZAMAN YÖNETİMİ TEKNİKLERİ</a:t>
            </a:r>
            <a:endParaRPr lang="tr-TR" sz="2400" b="1" dirty="0">
              <a:effectLst/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51290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99592" y="2636912"/>
            <a:ext cx="6984776" cy="3096344"/>
          </a:xfrm>
        </p:spPr>
        <p:txBody>
          <a:bodyPr>
            <a:normAutofit lnSpcReduction="10000"/>
          </a:bodyPr>
          <a:lstStyle/>
          <a:p>
            <a:r>
              <a:rPr lang="tr-TR" sz="1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Neden Test Ve Deneme Sınavı Çözüyoruz?</a:t>
            </a:r>
          </a:p>
          <a:p>
            <a:r>
              <a:rPr lang="tr-TR" sz="1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Test Çözme Teknikleri</a:t>
            </a:r>
          </a:p>
          <a:p>
            <a:pPr lvl="1"/>
            <a:r>
              <a:rPr lang="tr-TR" sz="1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Test Çözmeye Başlarken Dikkat Edilmesi Gerekenler</a:t>
            </a:r>
          </a:p>
          <a:p>
            <a:pPr lvl="1"/>
            <a:r>
              <a:rPr lang="tr-TR" sz="1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Test Çözerken Dikkat Edilmesi Gerekenler</a:t>
            </a:r>
          </a:p>
          <a:p>
            <a:r>
              <a:rPr lang="tr-TR" sz="1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Sınavlarda Zaman Yönetimi Teknikleri</a:t>
            </a:r>
          </a:p>
          <a:p>
            <a:pPr lvl="1"/>
            <a:r>
              <a:rPr lang="tr-TR" sz="1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Turlama Tekniği</a:t>
            </a:r>
          </a:p>
          <a:p>
            <a:r>
              <a:rPr lang="tr-TR" sz="1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Deneme Sınavı Çözerken Dikkat Edilmesi Gerekenler</a:t>
            </a:r>
          </a:p>
          <a:p>
            <a:r>
              <a:rPr lang="tr-TR" sz="1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Kodlama Teknikleri</a:t>
            </a:r>
            <a:endParaRPr lang="tr-TR" sz="18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400" b="1" dirty="0" smtClean="0"/>
              <a:t>SUNUM AKIŞI</a:t>
            </a:r>
            <a:endParaRPr lang="tr-TR" sz="2400" b="1" dirty="0"/>
          </a:p>
        </p:txBody>
      </p:sp>
    </p:spTree>
    <p:extLst>
      <p:ext uri="{BB962C8B-B14F-4D97-AF65-F5344CB8AC3E}">
        <p14:creationId xmlns:p14="http://schemas.microsoft.com/office/powerpoint/2010/main" val="2799052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iblog.milliyet.com.tr/imgroot/blogv7/Blog333/2013/02/26/07/404235-3-4-04aa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912533"/>
            <a:ext cx="5654460" cy="1937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95536" y="980728"/>
            <a:ext cx="8229600" cy="589274"/>
          </a:xfrm>
        </p:spPr>
        <p:txBody>
          <a:bodyPr>
            <a:normAutofit/>
          </a:bodyPr>
          <a:lstStyle/>
          <a:p>
            <a:pPr algn="ctr"/>
            <a:r>
              <a:rPr lang="tr-TR" sz="2400" b="1" dirty="0" smtClean="0">
                <a:effectLst/>
                <a:latin typeface="Andalus" panose="02020603050405020304" pitchFamily="18" charset="-78"/>
                <a:cs typeface="Andalus" panose="02020603050405020304" pitchFamily="18" charset="-78"/>
              </a:rPr>
              <a:t>TURLAMA TEKNİĞİ</a:t>
            </a:r>
            <a:endParaRPr lang="tr-TR" sz="2400" b="1" dirty="0">
              <a:effectLst/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8370" y="2492896"/>
            <a:ext cx="8352928" cy="2088232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tr-TR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TURLAMA TEKNİĞİ : </a:t>
            </a:r>
            <a:r>
              <a:rPr lang="tr-TR" sz="16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Cevabını </a:t>
            </a:r>
            <a:r>
              <a:rPr lang="tr-TR" sz="1600" dirty="0">
                <a:latin typeface="Andalus" panose="02020603050405020304" pitchFamily="18" charset="-78"/>
                <a:cs typeface="Andalus" panose="02020603050405020304" pitchFamily="18" charset="-78"/>
              </a:rPr>
              <a:t>kolayca yapabileceğimiz soruların öncelikli </a:t>
            </a:r>
            <a:r>
              <a:rPr lang="tr-TR" sz="16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çözülerek, </a:t>
            </a:r>
            <a:r>
              <a:rPr lang="tr-TR" sz="1600" dirty="0">
                <a:latin typeface="Andalus" panose="02020603050405020304" pitchFamily="18" charset="-78"/>
                <a:cs typeface="Andalus" panose="02020603050405020304" pitchFamily="18" charset="-78"/>
              </a:rPr>
              <a:t>zaman alıcı ve zor soruların ikinci </a:t>
            </a:r>
            <a:r>
              <a:rPr lang="tr-TR" sz="16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hatta üçüncü tura </a:t>
            </a:r>
            <a:r>
              <a:rPr lang="tr-TR" sz="1600" dirty="0">
                <a:latin typeface="Andalus" panose="02020603050405020304" pitchFamily="18" charset="-78"/>
                <a:cs typeface="Andalus" panose="02020603050405020304" pitchFamily="18" charset="-78"/>
              </a:rPr>
              <a:t>bırakılmasına </a:t>
            </a:r>
            <a:r>
              <a:rPr lang="tr-TR" sz="16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denir.</a:t>
            </a:r>
          </a:p>
          <a:p>
            <a:pPr>
              <a:lnSpc>
                <a:spcPct val="150000"/>
              </a:lnSpc>
            </a:pPr>
            <a:endParaRPr lang="tr-TR" sz="100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>
              <a:lnSpc>
                <a:spcPct val="150000"/>
              </a:lnSpc>
            </a:pPr>
            <a:r>
              <a:rPr lang="tr-TR" sz="1600" dirty="0">
                <a:latin typeface="Andalus" panose="02020603050405020304" pitchFamily="18" charset="-78"/>
                <a:cs typeface="Andalus" panose="02020603050405020304" pitchFamily="18" charset="-78"/>
              </a:rPr>
              <a:t>T</a:t>
            </a:r>
            <a:r>
              <a:rPr lang="tr-TR" sz="16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urlama </a:t>
            </a:r>
            <a:r>
              <a:rPr lang="tr-TR" sz="1600" dirty="0">
                <a:latin typeface="Andalus" panose="02020603050405020304" pitchFamily="18" charset="-78"/>
                <a:cs typeface="Andalus" panose="02020603050405020304" pitchFamily="18" charset="-78"/>
              </a:rPr>
              <a:t>yöntemi </a:t>
            </a:r>
            <a:r>
              <a:rPr lang="tr-TR" sz="1600" i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yaptığını </a:t>
            </a:r>
            <a:r>
              <a:rPr lang="tr-TR" sz="1600" i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yap </a:t>
            </a:r>
            <a:r>
              <a:rPr lang="tr-TR" sz="1600" i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yapamadığını </a:t>
            </a:r>
            <a:r>
              <a:rPr lang="tr-TR" sz="1600" i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geç </a:t>
            </a:r>
            <a:r>
              <a:rPr lang="tr-TR" sz="1600" i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tr-TR" sz="16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mantığına </a:t>
            </a:r>
            <a:r>
              <a:rPr lang="tr-TR" sz="1600" dirty="0">
                <a:latin typeface="Andalus" panose="02020603050405020304" pitchFamily="18" charset="-78"/>
                <a:cs typeface="Andalus" panose="02020603050405020304" pitchFamily="18" charset="-78"/>
              </a:rPr>
              <a:t>dayanır</a:t>
            </a:r>
            <a:r>
              <a:rPr lang="tr-TR" sz="16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.</a:t>
            </a:r>
          </a:p>
          <a:p>
            <a:pPr>
              <a:lnSpc>
                <a:spcPct val="150000"/>
              </a:lnSpc>
            </a:pPr>
            <a:endParaRPr lang="tr-TR" sz="100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tr-TR" sz="1600" dirty="0">
                <a:latin typeface="Andalus" panose="02020603050405020304" pitchFamily="18" charset="-78"/>
                <a:cs typeface="Andalus" panose="02020603050405020304" pitchFamily="18" charset="-78"/>
              </a:rPr>
              <a:t> Bir soruyu okudunuz, hakkında fikir sahibi değilseniz ilk turda o soruyla vakit kaybetmeden hemen geçmelisiniz</a:t>
            </a:r>
            <a:r>
              <a:rPr lang="tr-TR" sz="1600" dirty="0">
                <a:solidFill>
                  <a:srgbClr val="CC0066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. </a:t>
            </a:r>
            <a:r>
              <a:rPr lang="tr-TR" sz="1600" i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Yapmadan geçtiğiniz her soruya bir işaret koyun.</a:t>
            </a:r>
            <a:r>
              <a:rPr lang="tr-TR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929287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usak.tv/userfiles/images/gt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564904"/>
            <a:ext cx="6505239" cy="23067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İçerik Yer Tutucusu 2"/>
          <p:cNvSpPr>
            <a:spLocks noGrp="1"/>
          </p:cNvSpPr>
          <p:nvPr>
            <p:ph idx="1"/>
          </p:nvPr>
        </p:nvSpPr>
        <p:spPr>
          <a:xfrm>
            <a:off x="323528" y="5013176"/>
            <a:ext cx="8229600" cy="1515624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tr-TR" sz="1600" dirty="0">
                <a:latin typeface="Andalus" panose="02020603050405020304" pitchFamily="18" charset="-78"/>
                <a:cs typeface="Andalus" panose="02020603050405020304" pitchFamily="18" charset="-78"/>
              </a:rPr>
              <a:t>Turlama tekniğini bilen ve uygulayan </a:t>
            </a:r>
            <a:r>
              <a:rPr lang="tr-TR" sz="16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öğrenci, </a:t>
            </a:r>
            <a:r>
              <a:rPr lang="tr-TR" sz="1600" dirty="0">
                <a:latin typeface="Andalus" panose="02020603050405020304" pitchFamily="18" charset="-78"/>
                <a:cs typeface="Andalus" panose="02020603050405020304" pitchFamily="18" charset="-78"/>
              </a:rPr>
              <a:t>1.turda, her teste var olan kolay ve normal soruları çözerek soruların </a:t>
            </a:r>
            <a:r>
              <a:rPr lang="tr-TR" sz="1600" i="1" dirty="0">
                <a:solidFill>
                  <a:srgbClr val="CC0066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%70'ini yapabilme </a:t>
            </a:r>
            <a:r>
              <a:rPr lang="tr-TR" sz="1600" dirty="0">
                <a:latin typeface="Andalus" panose="02020603050405020304" pitchFamily="18" charset="-78"/>
                <a:cs typeface="Andalus" panose="02020603050405020304" pitchFamily="18" charset="-78"/>
              </a:rPr>
              <a:t>şansına </a:t>
            </a:r>
            <a:r>
              <a:rPr lang="tr-TR" sz="16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sahiptir.</a:t>
            </a:r>
          </a:p>
          <a:p>
            <a:pPr>
              <a:lnSpc>
                <a:spcPct val="150000"/>
              </a:lnSpc>
            </a:pPr>
            <a:r>
              <a:rPr lang="tr-TR" sz="1600" dirty="0">
                <a:latin typeface="Andalus" panose="02020603050405020304" pitchFamily="18" charset="-78"/>
                <a:cs typeface="Andalus" panose="02020603050405020304" pitchFamily="18" charset="-78"/>
              </a:rPr>
              <a:t>Öğrenci 1.turda yanıtladığı normal, kolay ve çok kolay sorularla ortalama bir puan elde etmeyi sağlarken, 2.turda çözeceği zor sorulara puanını daha da </a:t>
            </a:r>
            <a:r>
              <a:rPr lang="tr-TR" sz="16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yükseltecektir.</a:t>
            </a:r>
            <a:endParaRPr lang="tr-TR" sz="16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7" name="Başlık 1"/>
          <p:cNvSpPr>
            <a:spLocks noGrp="1"/>
          </p:cNvSpPr>
          <p:nvPr>
            <p:ph type="title"/>
          </p:nvPr>
        </p:nvSpPr>
        <p:spPr>
          <a:xfrm>
            <a:off x="395536" y="980728"/>
            <a:ext cx="8229600" cy="589274"/>
          </a:xfrm>
        </p:spPr>
        <p:txBody>
          <a:bodyPr>
            <a:normAutofit/>
          </a:bodyPr>
          <a:lstStyle/>
          <a:p>
            <a:pPr algn="ctr"/>
            <a:r>
              <a:rPr lang="tr-TR" sz="2400" b="1" dirty="0" smtClean="0">
                <a:effectLst/>
                <a:latin typeface="Andalus" panose="02020603050405020304" pitchFamily="18" charset="-78"/>
                <a:cs typeface="Andalus" panose="02020603050405020304" pitchFamily="18" charset="-78"/>
              </a:rPr>
              <a:t>TURLAMA TEKNİĞİ</a:t>
            </a:r>
            <a:endParaRPr lang="tr-TR" sz="2400" b="1" dirty="0">
              <a:effectLst/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71607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27584" y="2132856"/>
            <a:ext cx="5688632" cy="424847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tr-TR" sz="16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Mesela</a:t>
            </a:r>
            <a:r>
              <a:rPr lang="tr-TR" sz="1600" b="1" dirty="0">
                <a:latin typeface="Andalus" panose="02020603050405020304" pitchFamily="18" charset="-78"/>
                <a:cs typeface="Andalus" panose="02020603050405020304" pitchFamily="18" charset="-78"/>
              </a:rPr>
              <a:t>;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sz="16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! </a:t>
            </a:r>
            <a:r>
              <a:rPr lang="tr-TR" sz="1600" b="1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tr-TR" sz="16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  : </a:t>
            </a:r>
            <a:r>
              <a:rPr lang="tr-TR" sz="1600" dirty="0">
                <a:latin typeface="Andalus" panose="02020603050405020304" pitchFamily="18" charset="-78"/>
                <a:cs typeface="Andalus" panose="02020603050405020304" pitchFamily="18" charset="-78"/>
              </a:rPr>
              <a:t>İlk hamlede çözemedim, ama konuyu biliyorum.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sz="16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!!    : </a:t>
            </a:r>
            <a:r>
              <a:rPr lang="tr-TR" sz="1600" dirty="0">
                <a:latin typeface="Andalus" panose="02020603050405020304" pitchFamily="18" charset="-78"/>
                <a:cs typeface="Andalus" panose="02020603050405020304" pitchFamily="18" charset="-78"/>
              </a:rPr>
              <a:t>Zaman </a:t>
            </a:r>
            <a:r>
              <a:rPr lang="tr-TR" sz="16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alıcı </a:t>
            </a:r>
            <a:r>
              <a:rPr lang="tr-TR" sz="1600" dirty="0">
                <a:latin typeface="Andalus" panose="02020603050405020304" pitchFamily="18" charset="-78"/>
                <a:cs typeface="Andalus" panose="02020603050405020304" pitchFamily="18" charset="-78"/>
              </a:rPr>
              <a:t>soru, ama herhalde çözerim.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sz="16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!!!   : </a:t>
            </a:r>
            <a:r>
              <a:rPr lang="tr-TR" sz="1600" dirty="0">
                <a:latin typeface="Andalus" panose="02020603050405020304" pitchFamily="18" charset="-78"/>
                <a:cs typeface="Andalus" panose="02020603050405020304" pitchFamily="18" charset="-78"/>
              </a:rPr>
              <a:t>Zor soru, herhalde çözemem</a:t>
            </a:r>
            <a:r>
              <a:rPr lang="tr-TR" sz="16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endParaRPr lang="tr-TR" sz="1600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>
              <a:lnSpc>
                <a:spcPct val="150000"/>
              </a:lnSpc>
            </a:pPr>
            <a:r>
              <a:rPr lang="tr-TR" sz="16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Bunu </a:t>
            </a:r>
            <a:r>
              <a:rPr lang="tr-TR" sz="1600" dirty="0">
                <a:latin typeface="Andalus" panose="02020603050405020304" pitchFamily="18" charset="-78"/>
                <a:cs typeface="Andalus" panose="02020603050405020304" pitchFamily="18" charset="-78"/>
              </a:rPr>
              <a:t>yaptığınız takdirde sınavın </a:t>
            </a:r>
            <a:r>
              <a:rPr lang="tr-TR" sz="16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sonlarına doğru</a:t>
            </a:r>
            <a:r>
              <a:rPr lang="tr-TR" sz="1600" dirty="0">
                <a:latin typeface="Andalus" panose="02020603050405020304" pitchFamily="18" charset="-78"/>
                <a:cs typeface="Andalus" panose="02020603050405020304" pitchFamily="18" charset="-78"/>
              </a:rPr>
              <a:t>, </a:t>
            </a:r>
            <a:endParaRPr lang="tr-TR" sz="1600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109728" indent="0">
              <a:lnSpc>
                <a:spcPct val="150000"/>
              </a:lnSpc>
              <a:buNone/>
            </a:pPr>
            <a:r>
              <a:rPr lang="tr-TR" sz="1600" dirty="0">
                <a:latin typeface="Andalus" panose="02020603050405020304" pitchFamily="18" charset="-78"/>
                <a:cs typeface="Andalus" panose="02020603050405020304" pitchFamily="18" charset="-78"/>
              </a:rPr>
              <a:t>	</a:t>
            </a:r>
            <a:r>
              <a:rPr lang="tr-TR" sz="16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artan </a:t>
            </a:r>
            <a:r>
              <a:rPr lang="tr-TR" sz="1600" dirty="0">
                <a:latin typeface="Andalus" panose="02020603050405020304" pitchFamily="18" charset="-78"/>
                <a:cs typeface="Andalus" panose="02020603050405020304" pitchFamily="18" charset="-78"/>
              </a:rPr>
              <a:t>vakitte önce </a:t>
            </a:r>
            <a:r>
              <a:rPr lang="tr-TR" sz="1600" b="1" dirty="0">
                <a:latin typeface="Andalus" panose="02020603050405020304" pitchFamily="18" charset="-78"/>
                <a:cs typeface="Andalus" panose="02020603050405020304" pitchFamily="18" charset="-78"/>
              </a:rPr>
              <a:t>“!” </a:t>
            </a:r>
            <a:r>
              <a:rPr lang="tr-TR" sz="1600" dirty="0">
                <a:latin typeface="Andalus" panose="02020603050405020304" pitchFamily="18" charset="-78"/>
                <a:cs typeface="Andalus" panose="02020603050405020304" pitchFamily="18" charset="-78"/>
              </a:rPr>
              <a:t>işaretli </a:t>
            </a:r>
            <a:r>
              <a:rPr lang="tr-TR" sz="16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soruları, </a:t>
            </a:r>
          </a:p>
          <a:p>
            <a:pPr marL="109728" indent="0">
              <a:lnSpc>
                <a:spcPct val="150000"/>
              </a:lnSpc>
              <a:buNone/>
            </a:pPr>
            <a:r>
              <a:rPr lang="tr-TR" sz="1600" dirty="0">
                <a:latin typeface="Andalus" panose="02020603050405020304" pitchFamily="18" charset="-78"/>
                <a:cs typeface="Andalus" panose="02020603050405020304" pitchFamily="18" charset="-78"/>
              </a:rPr>
              <a:t>	</a:t>
            </a:r>
            <a:r>
              <a:rPr lang="pt-BR" sz="16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sonra </a:t>
            </a:r>
            <a:r>
              <a:rPr lang="pt-BR" sz="1600" b="1" dirty="0">
                <a:latin typeface="Andalus" panose="02020603050405020304" pitchFamily="18" charset="-78"/>
                <a:cs typeface="Andalus" panose="02020603050405020304" pitchFamily="18" charset="-78"/>
              </a:rPr>
              <a:t>“!!”</a:t>
            </a:r>
            <a:r>
              <a:rPr lang="pt-BR" sz="1600" dirty="0">
                <a:latin typeface="Andalus" panose="02020603050405020304" pitchFamily="18" charset="-78"/>
                <a:cs typeface="Andalus" panose="02020603050405020304" pitchFamily="18" charset="-78"/>
              </a:rPr>
              <a:t> işaretli soruları, </a:t>
            </a:r>
            <a:endParaRPr lang="tr-TR" sz="1600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109728" indent="0">
              <a:lnSpc>
                <a:spcPct val="150000"/>
              </a:lnSpc>
              <a:buNone/>
            </a:pPr>
            <a:r>
              <a:rPr lang="tr-TR" sz="1600" dirty="0">
                <a:latin typeface="Andalus" panose="02020603050405020304" pitchFamily="18" charset="-78"/>
                <a:cs typeface="Andalus" panose="02020603050405020304" pitchFamily="18" charset="-78"/>
              </a:rPr>
              <a:t>	</a:t>
            </a:r>
            <a:r>
              <a:rPr lang="pt-BR" sz="16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daha </a:t>
            </a:r>
            <a:r>
              <a:rPr lang="pt-BR" sz="1600" dirty="0">
                <a:latin typeface="Andalus" panose="02020603050405020304" pitchFamily="18" charset="-78"/>
                <a:cs typeface="Andalus" panose="02020603050405020304" pitchFamily="18" charset="-78"/>
              </a:rPr>
              <a:t>sonra da</a:t>
            </a:r>
            <a:r>
              <a:rPr lang="pt-BR" sz="1800" b="1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pt-BR" sz="18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“!!!”</a:t>
            </a:r>
            <a:r>
              <a:rPr lang="tr-TR" sz="18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tr-TR" sz="16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işaretli soruları</a:t>
            </a:r>
          </a:p>
          <a:p>
            <a:pPr marL="109728" indent="0">
              <a:lnSpc>
                <a:spcPct val="150000"/>
              </a:lnSpc>
              <a:buNone/>
            </a:pPr>
            <a:r>
              <a:rPr lang="tr-TR" sz="16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tr-TR" sz="1600" dirty="0">
                <a:latin typeface="Andalus" panose="02020603050405020304" pitchFamily="18" charset="-78"/>
                <a:cs typeface="Andalus" panose="02020603050405020304" pitchFamily="18" charset="-78"/>
              </a:rPr>
              <a:t>çözmeye çalısınız.</a:t>
            </a:r>
          </a:p>
          <a:p>
            <a:pPr>
              <a:lnSpc>
                <a:spcPct val="150000"/>
              </a:lnSpc>
            </a:pPr>
            <a:endParaRPr lang="tr-TR" sz="16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6" name="Picture 2" descr="http://iblog.milliyet.com.tr/imgroot/blogv7/Blog333/2013/02/26/07/404235-3-4-04aa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962249"/>
            <a:ext cx="2664296" cy="3021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Başlık 1"/>
          <p:cNvSpPr>
            <a:spLocks noGrp="1"/>
          </p:cNvSpPr>
          <p:nvPr>
            <p:ph type="title"/>
          </p:nvPr>
        </p:nvSpPr>
        <p:spPr>
          <a:xfrm>
            <a:off x="395536" y="980728"/>
            <a:ext cx="8229600" cy="589274"/>
          </a:xfrm>
        </p:spPr>
        <p:txBody>
          <a:bodyPr>
            <a:normAutofit/>
          </a:bodyPr>
          <a:lstStyle/>
          <a:p>
            <a:pPr algn="ctr"/>
            <a:r>
              <a:rPr lang="tr-TR" sz="2400" b="1" dirty="0" smtClean="0">
                <a:effectLst/>
                <a:latin typeface="Andalus" panose="02020603050405020304" pitchFamily="18" charset="-78"/>
                <a:cs typeface="Andalus" panose="02020603050405020304" pitchFamily="18" charset="-78"/>
              </a:rPr>
              <a:t>TURLAMA TEKNİĞİ</a:t>
            </a:r>
            <a:endParaRPr lang="tr-TR" sz="2400" b="1" dirty="0">
              <a:effectLst/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06652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5536" y="2627784"/>
            <a:ext cx="5112568" cy="3959027"/>
          </a:xfrm>
        </p:spPr>
        <p:txBody>
          <a:bodyPr>
            <a:normAutofit/>
          </a:bodyPr>
          <a:lstStyle/>
          <a:p>
            <a:r>
              <a:rPr lang="tr-TR" sz="16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Deneme sınavlarının gerçek </a:t>
            </a:r>
            <a:r>
              <a:rPr lang="tr-TR" sz="1600" dirty="0">
                <a:latin typeface="Andalus" panose="02020603050405020304" pitchFamily="18" charset="-78"/>
                <a:cs typeface="Andalus" panose="02020603050405020304" pitchFamily="18" charset="-78"/>
              </a:rPr>
              <a:t>sınav kalitesinde olup </a:t>
            </a:r>
            <a:r>
              <a:rPr lang="tr-TR" sz="16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olmadığı </a:t>
            </a:r>
            <a:r>
              <a:rPr lang="tr-TR" sz="1600" dirty="0">
                <a:latin typeface="Andalus" panose="02020603050405020304" pitchFamily="18" charset="-78"/>
                <a:cs typeface="Andalus" panose="02020603050405020304" pitchFamily="18" charset="-78"/>
              </a:rPr>
              <a:t>iyice gözlemlenmelidir</a:t>
            </a:r>
            <a:r>
              <a:rPr lang="tr-TR" sz="16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. </a:t>
            </a:r>
            <a:r>
              <a:rPr lang="tr-TR" sz="1600" i="1" dirty="0" smtClean="0">
                <a:solidFill>
                  <a:srgbClr val="7030A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Soruların</a:t>
            </a:r>
            <a:r>
              <a:rPr lang="tr-TR" sz="16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zor </a:t>
            </a:r>
            <a:r>
              <a:rPr lang="tr-TR" sz="1600" dirty="0">
                <a:latin typeface="Andalus" panose="02020603050405020304" pitchFamily="18" charset="-78"/>
                <a:cs typeface="Andalus" panose="02020603050405020304" pitchFamily="18" charset="-78"/>
              </a:rPr>
              <a:t>olması </a:t>
            </a:r>
            <a:r>
              <a:rPr lang="tr-TR" sz="16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değil, </a:t>
            </a:r>
            <a:r>
              <a:rPr lang="tr-TR" sz="1600" i="1" dirty="0" smtClean="0">
                <a:solidFill>
                  <a:srgbClr val="7030A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orijinalliği ve gerçek sınava paralelliği </a:t>
            </a:r>
            <a:r>
              <a:rPr lang="tr-TR" sz="16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önemlidir.</a:t>
            </a:r>
          </a:p>
          <a:p>
            <a:pPr>
              <a:lnSpc>
                <a:spcPct val="150000"/>
              </a:lnSpc>
            </a:pPr>
            <a:endParaRPr lang="tr-TR" sz="500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>
              <a:lnSpc>
                <a:spcPct val="150000"/>
              </a:lnSpc>
            </a:pPr>
            <a:r>
              <a:rPr lang="tr-TR" sz="16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Deneme sınavı çözülecek </a:t>
            </a:r>
            <a:r>
              <a:rPr lang="tr-TR" sz="1600" dirty="0">
                <a:latin typeface="Andalus" panose="02020603050405020304" pitchFamily="18" charset="-78"/>
                <a:cs typeface="Andalus" panose="02020603050405020304" pitchFamily="18" charset="-78"/>
              </a:rPr>
              <a:t>ortamlara özellikle dikkat </a:t>
            </a:r>
            <a:r>
              <a:rPr lang="tr-TR" sz="16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edilmelidir. </a:t>
            </a:r>
            <a:r>
              <a:rPr lang="tr-TR" sz="1600" i="1" dirty="0" smtClean="0">
                <a:solidFill>
                  <a:srgbClr val="7030A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Fiziksel şartlar soru çözmeye müsait olmalıdır.</a:t>
            </a:r>
          </a:p>
          <a:p>
            <a:pPr>
              <a:lnSpc>
                <a:spcPct val="150000"/>
              </a:lnSpc>
            </a:pPr>
            <a:endParaRPr lang="tr-TR" sz="700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tr-TR" sz="16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Deneme sınavları </a:t>
            </a:r>
            <a:r>
              <a:rPr lang="tr-TR" sz="1600" i="1" dirty="0" smtClean="0">
                <a:solidFill>
                  <a:srgbClr val="7030A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ciddiye alınarak çözülmeli</a:t>
            </a:r>
            <a:r>
              <a:rPr lang="tr-TR" sz="16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dir. Tüm </a:t>
            </a:r>
            <a:r>
              <a:rPr lang="tr-TR" sz="1600" dirty="0">
                <a:latin typeface="Andalus" panose="02020603050405020304" pitchFamily="18" charset="-78"/>
                <a:cs typeface="Andalus" panose="02020603050405020304" pitchFamily="18" charset="-78"/>
              </a:rPr>
              <a:t>işaretlemeleri ve sistematik hale gelen deneme çözüm </a:t>
            </a:r>
            <a:r>
              <a:rPr lang="tr-TR" sz="16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stratejileri, denemelerin </a:t>
            </a:r>
            <a:r>
              <a:rPr lang="tr-TR" sz="1600" dirty="0">
                <a:latin typeface="Andalus" panose="02020603050405020304" pitchFamily="18" charset="-78"/>
                <a:cs typeface="Andalus" panose="02020603050405020304" pitchFamily="18" charset="-78"/>
              </a:rPr>
              <a:t>sıklaşacağı son üç aya kadar mutlaka </a:t>
            </a:r>
            <a:r>
              <a:rPr lang="tr-TR" sz="16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netleşmelidir.</a:t>
            </a:r>
          </a:p>
        </p:txBody>
      </p:sp>
      <p:pic>
        <p:nvPicPr>
          <p:cNvPr id="5" name="Picture 2" descr="C:\Users\ASUS\Desktop\test çözme teknikleri\advice_full_3_1023814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068960"/>
            <a:ext cx="3059492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Başlık 1"/>
          <p:cNvSpPr txBox="1">
            <a:spLocks/>
          </p:cNvSpPr>
          <p:nvPr/>
        </p:nvSpPr>
        <p:spPr bwMode="gray">
          <a:xfrm>
            <a:off x="395536" y="61769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tr-TR" sz="2400" b="1" smtClean="0">
                <a:latin typeface="Andalus" panose="02020603050405020304" pitchFamily="18" charset="-78"/>
                <a:cs typeface="Andalus" panose="02020603050405020304" pitchFamily="18" charset="-78"/>
              </a:rPr>
              <a:t>DENEME SINAVI ÇÖZERKEN </a:t>
            </a:r>
            <a:br>
              <a:rPr lang="tr-TR" sz="2400" b="1" smtClean="0"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tr-TR" sz="2400" b="1" smtClean="0">
                <a:latin typeface="Andalus" panose="02020603050405020304" pitchFamily="18" charset="-78"/>
                <a:cs typeface="Andalus" panose="02020603050405020304" pitchFamily="18" charset="-78"/>
              </a:rPr>
              <a:t>DİKKAT EDİLMESİ GEREKENLER</a:t>
            </a:r>
            <a:endParaRPr lang="tr-TR" sz="2400" b="1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5039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495936"/>
            <a:ext cx="3923481" cy="234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Başlık 1"/>
          <p:cNvSpPr>
            <a:spLocks noGrp="1"/>
          </p:cNvSpPr>
          <p:nvPr>
            <p:ph type="title"/>
          </p:nvPr>
        </p:nvSpPr>
        <p:spPr>
          <a:xfrm>
            <a:off x="395536" y="617691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tr-TR" sz="2400" b="1" dirty="0" smtClean="0">
                <a:effectLst/>
                <a:latin typeface="Andalus" panose="02020603050405020304" pitchFamily="18" charset="-78"/>
                <a:cs typeface="Andalus" panose="02020603050405020304" pitchFamily="18" charset="-78"/>
              </a:rPr>
              <a:t>DENEME SINAVI ÇÖZERKEN </a:t>
            </a:r>
            <a:br>
              <a:rPr lang="tr-TR" sz="2400" b="1" dirty="0" smtClean="0">
                <a:effectLst/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tr-TR" sz="2400" b="1" dirty="0" smtClean="0">
                <a:effectLst/>
                <a:latin typeface="Andalus" panose="02020603050405020304" pitchFamily="18" charset="-78"/>
                <a:cs typeface="Andalus" panose="02020603050405020304" pitchFamily="18" charset="-78"/>
              </a:rPr>
              <a:t>DİKKAT EDİLMESİ GEREKENLER</a:t>
            </a:r>
            <a:endParaRPr lang="tr-TR" sz="2400" b="1" dirty="0">
              <a:effectLst/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99592" y="2276872"/>
            <a:ext cx="7380026" cy="2376264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tr-TR" sz="1600" dirty="0">
                <a:latin typeface="Andalus" panose="02020603050405020304" pitchFamily="18" charset="-78"/>
                <a:cs typeface="Andalus" panose="02020603050405020304" pitchFamily="18" charset="-78"/>
              </a:rPr>
              <a:t>Deneme sınavlarında </a:t>
            </a:r>
            <a:r>
              <a:rPr lang="tr-TR" sz="1600" i="1" dirty="0">
                <a:solidFill>
                  <a:srgbClr val="7030A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testlerin çözüm sırası </a:t>
            </a:r>
            <a:r>
              <a:rPr lang="tr-TR" sz="1600" dirty="0">
                <a:latin typeface="Andalus" panose="02020603050405020304" pitchFamily="18" charset="-78"/>
                <a:cs typeface="Andalus" panose="02020603050405020304" pitchFamily="18" charset="-78"/>
              </a:rPr>
              <a:t>öğrenciden öğrenciye değişiklik göstermektedir.  Bu nedenle kendinize uygun ideal bir test çözüm </a:t>
            </a:r>
            <a:r>
              <a:rPr lang="tr-TR" sz="16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sırası </a:t>
            </a:r>
            <a:r>
              <a:rPr lang="tr-TR" sz="1600" dirty="0">
                <a:latin typeface="Andalus" panose="02020603050405020304" pitchFamily="18" charset="-78"/>
                <a:cs typeface="Andalus" panose="02020603050405020304" pitchFamily="18" charset="-78"/>
              </a:rPr>
              <a:t>belirleyin ve sınava kadar o sıraya uygun hareket edin</a:t>
            </a:r>
            <a:r>
              <a:rPr lang="tr-TR" sz="16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.</a:t>
            </a:r>
          </a:p>
          <a:p>
            <a:pPr>
              <a:lnSpc>
                <a:spcPct val="150000"/>
              </a:lnSpc>
            </a:pPr>
            <a:endParaRPr lang="tr-TR" sz="800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>
              <a:lnSpc>
                <a:spcPct val="110000"/>
              </a:lnSpc>
            </a:pPr>
            <a:r>
              <a:rPr lang="tr-TR" sz="1600" dirty="0">
                <a:latin typeface="Andalus" panose="02020603050405020304" pitchFamily="18" charset="-78"/>
                <a:cs typeface="Andalus" panose="02020603050405020304" pitchFamily="18" charset="-78"/>
              </a:rPr>
              <a:t>Deneme sınavının başlangıcından bitimine kadar araya başka bir etkinlik konulmamalıdır. En zor durumlarda bile, denemeye başlandığında mutlaka bitirmeyi hedeflemek gerekir</a:t>
            </a:r>
            <a:r>
              <a:rPr lang="tr-TR" sz="16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.</a:t>
            </a:r>
          </a:p>
          <a:p>
            <a:pPr>
              <a:lnSpc>
                <a:spcPct val="150000"/>
              </a:lnSpc>
            </a:pPr>
            <a:endParaRPr lang="tr-TR" sz="700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>
              <a:lnSpc>
                <a:spcPct val="110000"/>
              </a:lnSpc>
            </a:pPr>
            <a:r>
              <a:rPr lang="tr-TR" sz="1600" dirty="0">
                <a:latin typeface="Andalus" panose="02020603050405020304" pitchFamily="18" charset="-78"/>
                <a:cs typeface="Andalus" panose="02020603050405020304" pitchFamily="18" charset="-78"/>
              </a:rPr>
              <a:t>Deneme sınavında soruların çözülmesi, denemenin bittiği anlamına asla gelmez. </a:t>
            </a:r>
            <a:r>
              <a:rPr lang="tr-TR" sz="1600" i="1" dirty="0">
                <a:solidFill>
                  <a:srgbClr val="7030A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Denemeden hemen sonra </a:t>
            </a:r>
            <a:r>
              <a:rPr lang="tr-TR" sz="1600" dirty="0">
                <a:latin typeface="Andalus" panose="02020603050405020304" pitchFamily="18" charset="-78"/>
                <a:cs typeface="Andalus" panose="02020603050405020304" pitchFamily="18" charset="-78"/>
              </a:rPr>
              <a:t>sorular ve cevaplarıyla alakalı bir </a:t>
            </a:r>
            <a:r>
              <a:rPr lang="tr-TR" sz="1600" i="1" dirty="0">
                <a:solidFill>
                  <a:srgbClr val="7030A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analiz çalışması yapılmalı</a:t>
            </a:r>
            <a:r>
              <a:rPr lang="tr-TR" sz="1600" dirty="0">
                <a:latin typeface="Andalus" panose="02020603050405020304" pitchFamily="18" charset="-78"/>
                <a:cs typeface="Andalus" panose="02020603050405020304" pitchFamily="18" charset="-78"/>
              </a:rPr>
              <a:t>dır. </a:t>
            </a:r>
          </a:p>
        </p:txBody>
      </p:sp>
    </p:spTree>
    <p:extLst>
      <p:ext uri="{BB962C8B-B14F-4D97-AF65-F5344CB8AC3E}">
        <p14:creationId xmlns:p14="http://schemas.microsoft.com/office/powerpoint/2010/main" val="4264851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blog.promoqube.com/wp-content/uploads/2013/07/ozguralaz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702824"/>
            <a:ext cx="6192688" cy="3039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72716" y="2348880"/>
            <a:ext cx="8075240" cy="115212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sz="1600" dirty="0">
                <a:latin typeface="Andalus" panose="02020603050405020304" pitchFamily="18" charset="-78"/>
                <a:cs typeface="Andalus" panose="02020603050405020304" pitchFamily="18" charset="-78"/>
              </a:rPr>
              <a:t>Özellikle </a:t>
            </a:r>
            <a:r>
              <a:rPr lang="tr-TR" sz="1600" i="1" dirty="0">
                <a:solidFill>
                  <a:srgbClr val="7030A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yanlış ve boş bırakılan sorularla ilgili yapılan çalışmalar</a:t>
            </a:r>
            <a:r>
              <a:rPr lang="tr-TR" sz="1600" dirty="0">
                <a:latin typeface="Andalus" panose="02020603050405020304" pitchFamily="18" charset="-78"/>
                <a:cs typeface="Andalus" panose="02020603050405020304" pitchFamily="18" charset="-78"/>
              </a:rPr>
              <a:t>ın, bir sonraki denemede </a:t>
            </a:r>
            <a:r>
              <a:rPr lang="tr-TR" sz="1600" i="1" dirty="0">
                <a:solidFill>
                  <a:srgbClr val="7030A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hataların tekrarlanmaması </a:t>
            </a:r>
            <a:r>
              <a:rPr lang="tr-TR" sz="1600" dirty="0">
                <a:latin typeface="Andalus" panose="02020603050405020304" pitchFamily="18" charset="-78"/>
                <a:cs typeface="Andalus" panose="02020603050405020304" pitchFamily="18" charset="-78"/>
              </a:rPr>
              <a:t>düzeyinde fayda sağlaması gerekir.</a:t>
            </a:r>
          </a:p>
          <a:p>
            <a:pPr>
              <a:lnSpc>
                <a:spcPct val="150000"/>
              </a:lnSpc>
            </a:pPr>
            <a:endParaRPr lang="tr-TR" sz="16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7" name="Başlık 1"/>
          <p:cNvSpPr>
            <a:spLocks noGrp="1"/>
          </p:cNvSpPr>
          <p:nvPr>
            <p:ph type="title"/>
          </p:nvPr>
        </p:nvSpPr>
        <p:spPr>
          <a:xfrm>
            <a:off x="395536" y="617691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tr-TR" sz="2400" b="1" dirty="0" smtClean="0">
                <a:effectLst/>
                <a:latin typeface="Andalus" panose="02020603050405020304" pitchFamily="18" charset="-78"/>
                <a:cs typeface="Andalus" panose="02020603050405020304" pitchFamily="18" charset="-78"/>
              </a:rPr>
              <a:t>DENEME SINAVI ÇÖZERKEN </a:t>
            </a:r>
            <a:br>
              <a:rPr lang="tr-TR" sz="2400" b="1" dirty="0" smtClean="0">
                <a:effectLst/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tr-TR" sz="2400" b="1" dirty="0" smtClean="0">
                <a:effectLst/>
                <a:latin typeface="Andalus" panose="02020603050405020304" pitchFamily="18" charset="-78"/>
                <a:cs typeface="Andalus" panose="02020603050405020304" pitchFamily="18" charset="-78"/>
              </a:rPr>
              <a:t>DİKKAT EDİLMESİ GEREKENLER</a:t>
            </a:r>
            <a:endParaRPr lang="tr-TR" sz="2400" b="1" dirty="0">
              <a:effectLst/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07106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://www.yenimesaj.com.tr/images/haber/362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09120"/>
            <a:ext cx="9144000" cy="234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2400" b="1" dirty="0" smtClean="0">
                <a:effectLst/>
                <a:latin typeface="Andalus" panose="02020603050405020304" pitchFamily="18" charset="-78"/>
                <a:cs typeface="Andalus" panose="02020603050405020304" pitchFamily="18" charset="-78"/>
              </a:rPr>
              <a:t>KODLAMA TEKNİKLERİ</a:t>
            </a:r>
            <a:endParaRPr lang="tr-TR" sz="2400" b="1" dirty="0">
              <a:effectLst/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1520" y="2204864"/>
            <a:ext cx="8568952" cy="2091687"/>
          </a:xfrm>
        </p:spPr>
        <p:txBody>
          <a:bodyPr>
            <a:normAutofit/>
          </a:bodyPr>
          <a:lstStyle/>
          <a:p>
            <a:r>
              <a:rPr lang="tr-TR" sz="16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Soruyu kitapçık üzerinde </a:t>
            </a:r>
            <a:r>
              <a:rPr lang="tr-TR" sz="1600" dirty="0">
                <a:latin typeface="Andalus" panose="02020603050405020304" pitchFamily="18" charset="-78"/>
                <a:cs typeface="Andalus" panose="02020603050405020304" pitchFamily="18" charset="-78"/>
              </a:rPr>
              <a:t>çözmüş olmak o soruyla isinizin bittiği </a:t>
            </a:r>
            <a:r>
              <a:rPr lang="tr-TR" sz="16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anlamına gelmez</a:t>
            </a:r>
            <a:r>
              <a:rPr lang="tr-TR" sz="1600" dirty="0">
                <a:latin typeface="Andalus" panose="02020603050405020304" pitchFamily="18" charset="-78"/>
                <a:cs typeface="Andalus" panose="02020603050405020304" pitchFamily="18" charset="-78"/>
              </a:rPr>
              <a:t>. Soruyu doğru çözmek kadar optik forma </a:t>
            </a:r>
            <a:r>
              <a:rPr lang="tr-TR" sz="1600" i="1" dirty="0" smtClean="0">
                <a:solidFill>
                  <a:srgbClr val="0070C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doğru kodlamak </a:t>
            </a:r>
            <a:r>
              <a:rPr lang="tr-TR" sz="1600" dirty="0">
                <a:latin typeface="Andalus" panose="02020603050405020304" pitchFamily="18" charset="-78"/>
                <a:cs typeface="Andalus" panose="02020603050405020304" pitchFamily="18" charset="-78"/>
              </a:rPr>
              <a:t>da önemlidir. </a:t>
            </a:r>
            <a:endParaRPr lang="tr-TR" sz="1600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endParaRPr lang="tr-TR" sz="1600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tr-TR" sz="16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Kodlama </a:t>
            </a:r>
            <a:r>
              <a:rPr lang="tr-TR" sz="1600" i="1" dirty="0">
                <a:solidFill>
                  <a:srgbClr val="0070C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her sorudan </a:t>
            </a:r>
            <a:r>
              <a:rPr lang="tr-TR" sz="1600" i="1" dirty="0" smtClean="0">
                <a:solidFill>
                  <a:srgbClr val="0070C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sonra yapılmalı</a:t>
            </a:r>
            <a:r>
              <a:rPr lang="tr-TR" sz="16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dır</a:t>
            </a:r>
            <a:r>
              <a:rPr lang="tr-TR" sz="1600" dirty="0">
                <a:latin typeface="Andalus" panose="02020603050405020304" pitchFamily="18" charset="-78"/>
                <a:cs typeface="Andalus" panose="02020603050405020304" pitchFamily="18" charset="-78"/>
              </a:rPr>
              <a:t>. Bu asla bir zaman kaybı değildir. </a:t>
            </a:r>
            <a:r>
              <a:rPr lang="tr-TR" sz="16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Çünkü kodlama </a:t>
            </a:r>
            <a:r>
              <a:rPr lang="tr-TR" sz="1600" dirty="0">
                <a:latin typeface="Andalus" panose="02020603050405020304" pitchFamily="18" charset="-78"/>
                <a:cs typeface="Andalus" panose="02020603050405020304" pitchFamily="18" charset="-78"/>
              </a:rPr>
              <a:t>için geçen süre </a:t>
            </a:r>
            <a:r>
              <a:rPr lang="tr-TR" sz="1600" i="1" dirty="0">
                <a:solidFill>
                  <a:srgbClr val="0070C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bir ölçüde dinlenme sürenizdir</a:t>
            </a:r>
            <a:r>
              <a:rPr lang="tr-TR" sz="1600" dirty="0">
                <a:latin typeface="Andalus" panose="02020603050405020304" pitchFamily="18" charset="-78"/>
                <a:cs typeface="Andalus" panose="02020603050405020304" pitchFamily="18" charset="-78"/>
              </a:rPr>
              <a:t>. </a:t>
            </a:r>
            <a:r>
              <a:rPr lang="tr-TR" sz="16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Bu zaman </a:t>
            </a:r>
            <a:r>
              <a:rPr lang="tr-TR" sz="1600" dirty="0">
                <a:latin typeface="Andalus" panose="02020603050405020304" pitchFamily="18" charset="-78"/>
                <a:cs typeface="Andalus" panose="02020603050405020304" pitchFamily="18" charset="-78"/>
              </a:rPr>
              <a:t>dilimi içinde bir soruyla olan zihni bağınızı </a:t>
            </a:r>
            <a:r>
              <a:rPr lang="tr-TR" sz="16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koparır, başka </a:t>
            </a:r>
            <a:r>
              <a:rPr lang="tr-TR" sz="1600" dirty="0">
                <a:latin typeface="Andalus" panose="02020603050405020304" pitchFamily="18" charset="-78"/>
                <a:cs typeface="Andalus" panose="02020603050405020304" pitchFamily="18" charset="-78"/>
              </a:rPr>
              <a:t>soruya geçmek için zamanın geldiğini </a:t>
            </a:r>
            <a:r>
              <a:rPr lang="tr-TR" sz="16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düşünürsünüz. Bu </a:t>
            </a:r>
            <a:r>
              <a:rPr lang="tr-TR" sz="1600" dirty="0">
                <a:latin typeface="Andalus" panose="02020603050405020304" pitchFamily="18" charset="-78"/>
                <a:cs typeface="Andalus" panose="02020603050405020304" pitchFamily="18" charset="-78"/>
              </a:rPr>
              <a:t>bilinçdışı bir faaliyettir. </a:t>
            </a:r>
            <a:endParaRPr lang="tr-TR" sz="1600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109728" indent="0">
              <a:lnSpc>
                <a:spcPct val="150000"/>
              </a:lnSpc>
              <a:buNone/>
            </a:pPr>
            <a:endParaRPr lang="tr-TR" sz="1600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83812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2348880"/>
            <a:ext cx="8172400" cy="197693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tr-TR" sz="1600" dirty="0">
                <a:latin typeface="Andalus" panose="02020603050405020304" pitchFamily="18" charset="-78"/>
                <a:cs typeface="Andalus" panose="02020603050405020304" pitchFamily="18" charset="-78"/>
              </a:rPr>
              <a:t>Ayrıca sınavın ilerleyen diliminde </a:t>
            </a:r>
            <a:r>
              <a:rPr lang="tr-TR" sz="16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boş </a:t>
            </a:r>
            <a:r>
              <a:rPr lang="tr-TR" sz="1600" dirty="0">
                <a:latin typeface="Andalus" panose="02020603050405020304" pitchFamily="18" charset="-78"/>
                <a:cs typeface="Andalus" panose="02020603050405020304" pitchFamily="18" charset="-78"/>
              </a:rPr>
              <a:t>cevap kağıdı görmek </a:t>
            </a:r>
            <a:r>
              <a:rPr lang="tr-TR" sz="1600" i="1" dirty="0">
                <a:solidFill>
                  <a:srgbClr val="0070C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yerine dolu cevap kağıdı </a:t>
            </a:r>
            <a:r>
              <a:rPr lang="tr-TR" sz="1600" i="1" dirty="0" smtClean="0">
                <a:solidFill>
                  <a:srgbClr val="0070C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görmek  </a:t>
            </a:r>
            <a:r>
              <a:rPr lang="tr-TR" sz="1600" dirty="0">
                <a:latin typeface="Andalus" panose="02020603050405020304" pitchFamily="18" charset="-78"/>
                <a:cs typeface="Andalus" panose="02020603050405020304" pitchFamily="18" charset="-78"/>
              </a:rPr>
              <a:t>kendinize güven duymanıza yardım eder. </a:t>
            </a:r>
            <a:endParaRPr lang="tr-TR" sz="1400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>
              <a:lnSpc>
                <a:spcPct val="150000"/>
              </a:lnSpc>
            </a:pPr>
            <a:r>
              <a:rPr lang="tr-TR" sz="1600" dirty="0">
                <a:latin typeface="Andalus" panose="02020603050405020304" pitchFamily="18" charset="-78"/>
                <a:cs typeface="Andalus" panose="02020603050405020304" pitchFamily="18" charset="-78"/>
              </a:rPr>
              <a:t>Zaman kazanacağım diye kodlamayı </a:t>
            </a:r>
            <a:r>
              <a:rPr lang="tr-TR" sz="1600" i="1" dirty="0">
                <a:solidFill>
                  <a:srgbClr val="0070C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sona bırakmak </a:t>
            </a:r>
            <a:r>
              <a:rPr lang="tr-TR" sz="1600" dirty="0">
                <a:latin typeface="Andalus" panose="02020603050405020304" pitchFamily="18" charset="-78"/>
                <a:cs typeface="Andalus" panose="02020603050405020304" pitchFamily="18" charset="-78"/>
              </a:rPr>
              <a:t>sınav sonrası yorgunluk ve dikkat dağınıklığının fazlalığı nedeniyle </a:t>
            </a:r>
            <a:r>
              <a:rPr lang="tr-TR" sz="1600" i="1" dirty="0">
                <a:solidFill>
                  <a:srgbClr val="0070C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hatalı veya eksik kodlama riskini arttırır</a:t>
            </a:r>
            <a:r>
              <a:rPr lang="tr-TR" sz="1600" dirty="0">
                <a:latin typeface="Andalus" panose="02020603050405020304" pitchFamily="18" charset="-78"/>
                <a:cs typeface="Andalus" panose="02020603050405020304" pitchFamily="18" charset="-78"/>
              </a:rPr>
              <a:t>, kaydırma yapmanıza yol açabilir</a:t>
            </a:r>
            <a:r>
              <a:rPr lang="tr-TR" sz="16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.</a:t>
            </a:r>
            <a:endParaRPr lang="tr-TR" sz="16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5" name="Picture 10" descr="http://www.yenimesaj.com.tr/images/haber/362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402924"/>
            <a:ext cx="7840301" cy="242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Başlık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>
            <a:normAutofit/>
          </a:bodyPr>
          <a:lstStyle/>
          <a:p>
            <a:pPr algn="ctr"/>
            <a:r>
              <a:rPr lang="tr-TR" sz="2400" b="1" dirty="0" smtClean="0">
                <a:effectLst/>
                <a:latin typeface="Andalus" panose="02020603050405020304" pitchFamily="18" charset="-78"/>
                <a:cs typeface="Andalus" panose="02020603050405020304" pitchFamily="18" charset="-78"/>
              </a:rPr>
              <a:t>KODLAMA TEKNİKLERİ</a:t>
            </a:r>
            <a:endParaRPr lang="tr-TR" sz="2400" b="1" dirty="0">
              <a:effectLst/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7455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tr-TR" sz="8000" b="1" dirty="0"/>
              <a:t>Unutma!</a:t>
            </a:r>
            <a:r>
              <a:rPr lang="tr-TR" sz="8000" dirty="0"/>
              <a:t> </a:t>
            </a:r>
            <a:r>
              <a:rPr lang="tr-TR" dirty="0"/>
              <a:t/>
            </a:r>
            <a:br>
              <a:rPr lang="tr-TR" dirty="0"/>
            </a:br>
            <a:r>
              <a:rPr lang="tr-TR" b="1" dirty="0"/>
              <a:t>Hayatın tümü bir sınavdır. </a:t>
            </a:r>
            <a:endParaRPr lang="tr-TR" b="1" dirty="0" smtClean="0"/>
          </a:p>
          <a:p>
            <a:pPr marL="0" indent="0" algn="ctr">
              <a:buNone/>
            </a:pPr>
            <a:r>
              <a:rPr lang="tr-TR" b="1" dirty="0" smtClean="0"/>
              <a:t>Bir </a:t>
            </a:r>
            <a:r>
              <a:rPr lang="tr-TR" b="1" dirty="0"/>
              <a:t>sınavdaki </a:t>
            </a:r>
            <a:r>
              <a:rPr lang="tr-TR" b="1" dirty="0" smtClean="0"/>
              <a:t>başarısızlığın, </a:t>
            </a:r>
            <a:r>
              <a:rPr lang="tr-TR" b="1" dirty="0"/>
              <a:t>hayat boyu başarısız </a:t>
            </a:r>
            <a:r>
              <a:rPr lang="tr-TR" b="1" dirty="0" smtClean="0"/>
              <a:t>olacağın </a:t>
            </a:r>
            <a:r>
              <a:rPr lang="tr-TR" b="1" dirty="0"/>
              <a:t>anlamına gelmez. </a:t>
            </a:r>
            <a:endParaRPr lang="tr-TR" b="1" dirty="0" smtClean="0"/>
          </a:p>
          <a:p>
            <a:pPr marL="0" indent="0" algn="ctr">
              <a:buNone/>
            </a:pPr>
            <a:r>
              <a:rPr lang="tr-TR" b="1" dirty="0" smtClean="0"/>
              <a:t>Yeter </a:t>
            </a:r>
            <a:r>
              <a:rPr lang="tr-TR" b="1" dirty="0"/>
              <a:t>ki, </a:t>
            </a:r>
            <a:r>
              <a:rPr lang="tr-TR" b="1" dirty="0" smtClean="0"/>
              <a:t>yılma! </a:t>
            </a:r>
            <a:endParaRPr lang="tr-TR" b="1" dirty="0" smtClean="0"/>
          </a:p>
          <a:p>
            <a:pPr marL="0" indent="0" algn="ctr">
              <a:buNone/>
            </a:pPr>
            <a:r>
              <a:rPr lang="tr-TR" b="1" dirty="0" smtClean="0"/>
              <a:t>Başarılı </a:t>
            </a:r>
            <a:r>
              <a:rPr lang="tr-TR" b="1" dirty="0"/>
              <a:t>olmanın yollarını aramaya devam </a:t>
            </a:r>
            <a:r>
              <a:rPr lang="tr-TR" b="1" dirty="0" smtClean="0"/>
              <a:t>et!..</a:t>
            </a:r>
            <a:endParaRPr lang="tr-TR" dirty="0"/>
          </a:p>
        </p:txBody>
      </p:sp>
      <p:pic>
        <p:nvPicPr>
          <p:cNvPr id="4" name="Picture 2" descr="http://www.kazanmakisteyenler.com/wp-content/uploads/2009/12/hedef-belirlem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950" y="4829174"/>
            <a:ext cx="2305050" cy="202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7761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43608" y="2924944"/>
            <a:ext cx="6965245" cy="1202485"/>
          </a:xfrm>
        </p:spPr>
        <p:txBody>
          <a:bodyPr>
            <a:noAutofit/>
          </a:bodyPr>
          <a:lstStyle/>
          <a:p>
            <a:pPr algn="ctr"/>
            <a:r>
              <a:rPr lang="tr-TR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DİNLEDİĞİNİZ İÇİN TEŞEKKÜR EDERİM</a:t>
            </a:r>
            <a:br>
              <a:rPr lang="tr-TR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tr-TR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  <a:sym typeface="Wingdings" panose="05000000000000000000" pitchFamily="2" charset="2"/>
              </a:rPr>
              <a:t></a:t>
            </a:r>
            <a:endParaRPr lang="tr-TR" dirty="0">
              <a:solidFill>
                <a:schemeClr val="tx2">
                  <a:lumMod val="60000"/>
                  <a:lumOff val="40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1835696" y="5013176"/>
            <a:ext cx="4896544" cy="869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r-TR" dirty="0" smtClean="0">
                <a:latin typeface="+mj-lt"/>
              </a:rPr>
              <a:t>Meral SİVRİTAŞ</a:t>
            </a:r>
          </a:p>
          <a:p>
            <a:pPr algn="ctr">
              <a:lnSpc>
                <a:spcPct val="150000"/>
              </a:lnSpc>
            </a:pPr>
            <a:r>
              <a:rPr lang="tr-TR" dirty="0" smtClean="0">
                <a:latin typeface="+mj-lt"/>
              </a:rPr>
              <a:t>Psikolojik Danışman/Rehber Öğretmen</a:t>
            </a:r>
            <a:endParaRPr lang="tr-TR" dirty="0">
              <a:latin typeface="+mj-lt"/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1403648" y="1052736"/>
            <a:ext cx="6120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chemeClr val="bg1"/>
                </a:solidFill>
              </a:rPr>
              <a:t>SINAVLARINIZDA BAŞARILAR DİLERİM…</a:t>
            </a:r>
            <a:endParaRPr lang="tr-TR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539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 txBox="1">
            <a:spLocks/>
          </p:cNvSpPr>
          <p:nvPr/>
        </p:nvSpPr>
        <p:spPr bwMode="gray">
          <a:xfrm>
            <a:off x="1259632" y="3573016"/>
            <a:ext cx="6624736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tr-TR" b="1" dirty="0" smtClean="0">
                <a:solidFill>
                  <a:srgbClr val="FF0000"/>
                </a:solidFill>
              </a:rPr>
              <a:t>NEDEN TEST VE DENEME SINAVI ÇÖZÜYORUZ?</a:t>
            </a:r>
            <a:endParaRPr lang="tr-T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816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64382" y="2489200"/>
            <a:ext cx="6083882" cy="3530600"/>
          </a:xfrm>
        </p:spPr>
        <p:txBody>
          <a:bodyPr>
            <a:normAutofit/>
          </a:bodyPr>
          <a:lstStyle/>
          <a:p>
            <a:r>
              <a:rPr lang="tr-TR" sz="16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Test ve deneme sınavlarının genel </a:t>
            </a:r>
            <a:r>
              <a:rPr lang="tr-TR" sz="1600" dirty="0">
                <a:latin typeface="Andalus" panose="02020603050405020304" pitchFamily="18" charset="-78"/>
                <a:cs typeface="Andalus" panose="02020603050405020304" pitchFamily="18" charset="-78"/>
              </a:rPr>
              <a:t>amacı </a:t>
            </a:r>
            <a:r>
              <a:rPr lang="tr-TR" sz="1600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öğrencinin fotoğrafını çekmektir</a:t>
            </a:r>
            <a:r>
              <a:rPr lang="tr-TR" sz="16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.</a:t>
            </a:r>
          </a:p>
          <a:p>
            <a:endParaRPr lang="tr-TR" sz="1600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tr-TR" sz="16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Test ve deneme sınavları; konunun öğrenilme durumu, konuyla ilgili kelime ve terim bilgisi ve </a:t>
            </a:r>
            <a:r>
              <a:rPr lang="tr-TR" sz="1600" dirty="0">
                <a:latin typeface="Andalus" panose="02020603050405020304" pitchFamily="18" charset="-78"/>
                <a:cs typeface="Andalus" panose="02020603050405020304" pitchFamily="18" charset="-78"/>
              </a:rPr>
              <a:t>okuduğunu anlama </a:t>
            </a:r>
            <a:r>
              <a:rPr lang="tr-TR" sz="16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becerilerini ölçme ve </a:t>
            </a:r>
            <a:r>
              <a:rPr lang="tr-TR" sz="1600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eksikleri giderme fırsatı sunar</a:t>
            </a:r>
            <a:r>
              <a:rPr lang="tr-TR" sz="16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.</a:t>
            </a:r>
          </a:p>
          <a:p>
            <a:endParaRPr lang="tr-TR" sz="1600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tr-TR" sz="1600" dirty="0">
                <a:latin typeface="Andalus" panose="02020603050405020304" pitchFamily="18" charset="-78"/>
                <a:cs typeface="Andalus" panose="02020603050405020304" pitchFamily="18" charset="-78"/>
              </a:rPr>
              <a:t>Verimli ders çalışmayla yapılan hazırlıklardan sonra çözülen testler, eğer ardından </a:t>
            </a:r>
            <a:r>
              <a:rPr lang="tr-TR" sz="1600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hata analizleri </a:t>
            </a:r>
            <a:r>
              <a:rPr lang="tr-TR" sz="1600" dirty="0">
                <a:latin typeface="Andalus" panose="02020603050405020304" pitchFamily="18" charset="-78"/>
                <a:cs typeface="Andalus" panose="02020603050405020304" pitchFamily="18" charset="-78"/>
              </a:rPr>
              <a:t>iyi yapılırsa büyük fayda sağlayacaktır</a:t>
            </a:r>
            <a:r>
              <a:rPr lang="tr-TR" sz="16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.</a:t>
            </a:r>
            <a:endParaRPr lang="tr-TR" sz="16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1026" name="Picture 2" descr="C:\Users\ASUS\Desktop\photographer200704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933056"/>
            <a:ext cx="2016224" cy="2616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sz="2400" b="1" dirty="0" smtClean="0"/>
              <a:t>NEDEN TEST VE DENEME SINAVI ÇÖZÜYORUZ?</a:t>
            </a:r>
            <a:endParaRPr lang="tr-TR" sz="2400" b="1" dirty="0"/>
          </a:p>
        </p:txBody>
      </p:sp>
    </p:spTree>
    <p:extLst>
      <p:ext uri="{BB962C8B-B14F-4D97-AF65-F5344CB8AC3E}">
        <p14:creationId xmlns:p14="http://schemas.microsoft.com/office/powerpoint/2010/main" val="1313027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SUS\Desktop\test çözme teknikleri\Computer-test-keyboard-950x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310960"/>
            <a:ext cx="7260679" cy="141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3568" y="2276872"/>
            <a:ext cx="7956090" cy="288401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1600" dirty="0">
                <a:latin typeface="Andalus" panose="02020603050405020304" pitchFamily="18" charset="-78"/>
                <a:cs typeface="Andalus" panose="02020603050405020304" pitchFamily="18" charset="-78"/>
              </a:rPr>
              <a:t>Denemeler, sınavlara hazırlanan öğrencilere </a:t>
            </a:r>
            <a:r>
              <a:rPr lang="tr-TR" sz="1600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gerçek sınav hakkında </a:t>
            </a:r>
            <a:r>
              <a:rPr lang="tr-TR" sz="1600" dirty="0">
                <a:latin typeface="Andalus" panose="02020603050405020304" pitchFamily="18" charset="-78"/>
                <a:cs typeface="Andalus" panose="02020603050405020304" pitchFamily="18" charset="-78"/>
              </a:rPr>
              <a:t>sağlıklı bir </a:t>
            </a:r>
            <a:r>
              <a:rPr lang="tr-TR" sz="1600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kanaatin oluşması</a:t>
            </a:r>
            <a:r>
              <a:rPr lang="tr-TR" sz="1600" dirty="0">
                <a:latin typeface="Andalus" panose="02020603050405020304" pitchFamily="18" charset="-78"/>
                <a:cs typeface="Andalus" panose="02020603050405020304" pitchFamily="18" charset="-78"/>
              </a:rPr>
              <a:t> için yapılmış </a:t>
            </a:r>
            <a:r>
              <a:rPr lang="tr-TR" sz="1600" b="1" dirty="0">
                <a:latin typeface="Andalus" panose="02020603050405020304" pitchFamily="18" charset="-78"/>
                <a:cs typeface="Andalus" panose="02020603050405020304" pitchFamily="18" charset="-78"/>
              </a:rPr>
              <a:t>hazırlık çalışmasıdır</a:t>
            </a:r>
            <a:r>
              <a:rPr lang="tr-TR" sz="1600" dirty="0">
                <a:latin typeface="Andalus" panose="02020603050405020304" pitchFamily="18" charset="-78"/>
                <a:cs typeface="Andalus" panose="02020603050405020304" pitchFamily="18" charset="-78"/>
              </a:rPr>
              <a:t>. </a:t>
            </a:r>
            <a:endParaRPr lang="tr-TR" sz="1600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>
              <a:buFont typeface="Wingdings" panose="05000000000000000000" pitchFamily="2" charset="2"/>
              <a:buChar char="Ø"/>
            </a:pPr>
            <a:endParaRPr lang="tr-TR" sz="1600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tr-TR" sz="1600" dirty="0">
                <a:latin typeface="Andalus" panose="02020603050405020304" pitchFamily="18" charset="-78"/>
                <a:cs typeface="Andalus" panose="02020603050405020304" pitchFamily="18" charset="-78"/>
              </a:rPr>
              <a:t>Testler ve özellikle deneme sınavları, sınava hazırlanan öğrencilerin </a:t>
            </a:r>
            <a:r>
              <a:rPr lang="tr-TR" sz="1600" i="1" dirty="0">
                <a:solidFill>
                  <a:srgbClr val="0070C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uzunca bir süre zihinsel faaliyet yaparak bir yerde oturma alışkanlığını </a:t>
            </a:r>
            <a:r>
              <a:rPr lang="tr-TR" sz="1600" i="1" dirty="0" smtClean="0">
                <a:solidFill>
                  <a:srgbClr val="0070C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tr-TR" sz="1600" i="1" dirty="0">
                <a:solidFill>
                  <a:srgbClr val="0070C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kazanması</a:t>
            </a:r>
            <a:r>
              <a:rPr lang="tr-TR" sz="1600" dirty="0">
                <a:latin typeface="Andalus" panose="02020603050405020304" pitchFamily="18" charset="-78"/>
                <a:cs typeface="Andalus" panose="02020603050405020304" pitchFamily="18" charset="-78"/>
              </a:rPr>
              <a:t>, </a:t>
            </a:r>
            <a:r>
              <a:rPr lang="tr-TR" sz="1600" dirty="0">
                <a:solidFill>
                  <a:srgbClr val="00B05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zamanı etkili kullanması </a:t>
            </a:r>
            <a:r>
              <a:rPr lang="tr-TR" sz="1600" dirty="0">
                <a:latin typeface="Andalus" panose="02020603050405020304" pitchFamily="18" charset="-78"/>
                <a:cs typeface="Andalus" panose="02020603050405020304" pitchFamily="18" charset="-78"/>
              </a:rPr>
              <a:t>ve </a:t>
            </a:r>
            <a:r>
              <a:rPr lang="tr-TR" sz="1600" dirty="0">
                <a:solidFill>
                  <a:srgbClr val="7030A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sınav   stresiyle baş etmeyi öğrenmesi </a:t>
            </a:r>
            <a:r>
              <a:rPr lang="tr-TR" sz="1600" dirty="0">
                <a:latin typeface="Andalus" panose="02020603050405020304" pitchFamily="18" charset="-78"/>
                <a:cs typeface="Andalus" panose="02020603050405020304" pitchFamily="18" charset="-78"/>
              </a:rPr>
              <a:t>için fayda sağlar</a:t>
            </a:r>
            <a:r>
              <a:rPr lang="tr-TR" sz="16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.</a:t>
            </a:r>
          </a:p>
          <a:p>
            <a:endParaRPr lang="tr-TR" sz="1600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tr-TR" sz="1600" dirty="0">
                <a:latin typeface="Andalus" panose="02020603050405020304" pitchFamily="18" charset="-78"/>
                <a:cs typeface="Andalus" panose="02020603050405020304" pitchFamily="18" charset="-78"/>
              </a:rPr>
              <a:t>Eğitim kurumlarında </a:t>
            </a:r>
            <a:r>
              <a:rPr lang="tr-TR" sz="1600" dirty="0">
                <a:solidFill>
                  <a:schemeClr val="accent2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ortak yapılan deneme sınavları</a:t>
            </a:r>
            <a:r>
              <a:rPr lang="tr-TR" sz="1600" dirty="0">
                <a:latin typeface="Andalus" panose="02020603050405020304" pitchFamily="18" charset="-78"/>
                <a:cs typeface="Andalus" panose="02020603050405020304" pitchFamily="18" charset="-78"/>
              </a:rPr>
              <a:t>, sınava giren diğer öğrencilere kıyasla durumunuzu göreceğiniz bir sınavdır</a:t>
            </a:r>
            <a:r>
              <a:rPr lang="tr-TR" sz="16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.</a:t>
            </a:r>
            <a:endParaRPr lang="tr-TR" sz="16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7" name="Unvan 3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/>
          <a:lstStyle/>
          <a:p>
            <a:pPr algn="ctr"/>
            <a:r>
              <a:rPr lang="tr-TR" sz="2400" b="1" dirty="0" smtClean="0"/>
              <a:t>NEDEN TEST VE DENEME SINAVI ÇÖZÜYORUZ?</a:t>
            </a:r>
            <a:endParaRPr lang="tr-TR" sz="2400" b="1" dirty="0"/>
          </a:p>
        </p:txBody>
      </p:sp>
    </p:spTree>
    <p:extLst>
      <p:ext uri="{BB962C8B-B14F-4D97-AF65-F5344CB8AC3E}">
        <p14:creationId xmlns:p14="http://schemas.microsoft.com/office/powerpoint/2010/main" val="2642549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5536" y="2492896"/>
            <a:ext cx="8229600" cy="1872208"/>
          </a:xfrm>
        </p:spPr>
        <p:txBody>
          <a:bodyPr/>
          <a:lstStyle/>
          <a:p>
            <a:r>
              <a:rPr lang="tr-TR" sz="1600" dirty="0">
                <a:latin typeface="Andalus" panose="02020603050405020304" pitchFamily="18" charset="-78"/>
                <a:cs typeface="Andalus" panose="02020603050405020304" pitchFamily="18" charset="-78"/>
              </a:rPr>
              <a:t>Deneme sınavlarında yorulma, sıkkınlık , bıkkınlık, algıda zayıflama gibi </a:t>
            </a:r>
            <a:r>
              <a:rPr lang="tr-TR" sz="1600" i="1" dirty="0">
                <a:solidFill>
                  <a:schemeClr val="accent2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olumsuz etkenlerin </a:t>
            </a:r>
            <a:r>
              <a:rPr lang="tr-TR" sz="1600" dirty="0">
                <a:latin typeface="Andalus" panose="02020603050405020304" pitchFamily="18" charset="-78"/>
                <a:cs typeface="Andalus" panose="02020603050405020304" pitchFamily="18" charset="-78"/>
              </a:rPr>
              <a:t>ortaya çıktığı zamanların </a:t>
            </a:r>
            <a:r>
              <a:rPr lang="tr-TR" sz="1600" i="1" dirty="0">
                <a:solidFill>
                  <a:schemeClr val="accent2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farkına varılması</a:t>
            </a:r>
            <a:r>
              <a:rPr lang="tr-TR" sz="1600" dirty="0">
                <a:latin typeface="Andalus" panose="02020603050405020304" pitchFamily="18" charset="-78"/>
                <a:cs typeface="Andalus" panose="02020603050405020304" pitchFamily="18" charset="-78"/>
              </a:rPr>
              <a:t>; buna yönelik önlemler alınması için fırsat sunar. </a:t>
            </a:r>
            <a:endParaRPr lang="tr-TR" sz="1600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endParaRPr lang="tr-TR" sz="1600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lvl="1"/>
            <a:r>
              <a:rPr lang="tr-TR" sz="16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Sınav </a:t>
            </a:r>
            <a:r>
              <a:rPr lang="tr-TR" sz="1600" dirty="0">
                <a:latin typeface="Andalus" panose="02020603050405020304" pitchFamily="18" charset="-78"/>
                <a:cs typeface="Andalus" panose="02020603050405020304" pitchFamily="18" charset="-78"/>
              </a:rPr>
              <a:t>süresince moraliniz bozulduğunda, konsantrasyonunuz  dağıldığında ve yorgunluk hissettiğinizde abartılı olmayacak  şekilde </a:t>
            </a:r>
            <a:r>
              <a:rPr lang="tr-TR" sz="1600" dirty="0">
                <a:solidFill>
                  <a:srgbClr val="008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beden ve nefes egzersiz</a:t>
            </a:r>
            <a:r>
              <a:rPr lang="tr-TR" sz="1600" dirty="0">
                <a:latin typeface="Andalus" panose="02020603050405020304" pitchFamily="18" charset="-78"/>
                <a:cs typeface="Andalus" panose="02020603050405020304" pitchFamily="18" charset="-78"/>
              </a:rPr>
              <a:t>i yapabilirsiniz. </a:t>
            </a:r>
          </a:p>
          <a:p>
            <a:endParaRPr lang="tr-TR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4098" name="Picture 2" descr="C:\Users\ASUS\Desktop\indi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446526"/>
            <a:ext cx="3024336" cy="237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591822"/>
            <a:ext cx="2727098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Unvan 3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/>
          <a:lstStyle/>
          <a:p>
            <a:pPr algn="ctr"/>
            <a:r>
              <a:rPr lang="tr-TR" sz="2400" b="1" dirty="0" smtClean="0"/>
              <a:t>NEDEN TEST VE DENEME SINAVI ÇÖZÜYORUZ?</a:t>
            </a:r>
            <a:endParaRPr lang="tr-TR" sz="2400" b="1" dirty="0"/>
          </a:p>
        </p:txBody>
      </p:sp>
    </p:spTree>
    <p:extLst>
      <p:ext uri="{BB962C8B-B14F-4D97-AF65-F5344CB8AC3E}">
        <p14:creationId xmlns:p14="http://schemas.microsoft.com/office/powerpoint/2010/main" val="322350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800" dirty="0" smtClean="0"/>
              <a:t>Nefes Egzersizi ( </a:t>
            </a:r>
            <a:r>
              <a:rPr lang="tr-TR" sz="2800" dirty="0"/>
              <a:t>4 - 7 – 8 </a:t>
            </a:r>
            <a:r>
              <a:rPr lang="tr-TR" sz="2800" dirty="0" smtClean="0"/>
              <a:t>Tekniği)</a:t>
            </a:r>
            <a:endParaRPr lang="tr-TR" sz="28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15616" y="3068960"/>
            <a:ext cx="7452034" cy="26642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tr-TR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4</a:t>
            </a:r>
            <a:r>
              <a:rPr lang="tr-TR" sz="1600" dirty="0" smtClean="0"/>
              <a:t> saniye boyunca burunda sessizce nefes alın.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tr-TR" sz="1600" dirty="0" smtClean="0"/>
              <a:t>Nefesinizi </a:t>
            </a:r>
            <a:r>
              <a:rPr lang="tr-TR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7 </a:t>
            </a:r>
            <a:r>
              <a:rPr lang="tr-TR" sz="1600" dirty="0" smtClean="0"/>
              <a:t>saniye boyunca tutun.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tr-TR" sz="1600" dirty="0" smtClean="0"/>
              <a:t>Ağzınızla hafif rüzgar sesi çıkacak şekilde </a:t>
            </a:r>
            <a:r>
              <a:rPr lang="tr-TR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8</a:t>
            </a:r>
            <a:r>
              <a:rPr lang="tr-TR" sz="1600" dirty="0" smtClean="0"/>
              <a:t> saniye boyunca nefesinizi dışarı verin.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tr-TR" sz="1600" dirty="0" smtClean="0"/>
              <a:t>Ardından bunu 4 nefes döngüsü boyunca tekrarlayın.</a:t>
            </a:r>
          </a:p>
        </p:txBody>
      </p:sp>
    </p:spTree>
    <p:extLst>
      <p:ext uri="{BB962C8B-B14F-4D97-AF65-F5344CB8AC3E}">
        <p14:creationId xmlns:p14="http://schemas.microsoft.com/office/powerpoint/2010/main" val="2246549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SUS\Desktop\psikometrik-testler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36912"/>
            <a:ext cx="3816424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2400" b="1" dirty="0" smtClean="0">
                <a:effectLst/>
                <a:latin typeface="Andalus" panose="02020603050405020304" pitchFamily="18" charset="-78"/>
                <a:cs typeface="Andalus" panose="02020603050405020304" pitchFamily="18" charset="-78"/>
              </a:rPr>
              <a:t>TEST ÇÖZME TEKNİKLERİ</a:t>
            </a:r>
            <a:endParaRPr lang="tr-TR" sz="2400" b="1" dirty="0">
              <a:effectLst/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843420" y="2924944"/>
            <a:ext cx="4968552" cy="3600400"/>
          </a:xfrm>
        </p:spPr>
        <p:txBody>
          <a:bodyPr>
            <a:normAutofit/>
          </a:bodyPr>
          <a:lstStyle/>
          <a:p>
            <a:r>
              <a:rPr lang="tr-TR" sz="16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Test </a:t>
            </a:r>
            <a:r>
              <a:rPr lang="tr-TR" sz="1600" dirty="0">
                <a:latin typeface="Andalus" panose="02020603050405020304" pitchFamily="18" charset="-78"/>
                <a:cs typeface="Andalus" panose="02020603050405020304" pitchFamily="18" charset="-78"/>
              </a:rPr>
              <a:t>tekniğine dayalı sınavlarda </a:t>
            </a:r>
            <a:r>
              <a:rPr lang="tr-TR" sz="1600" u="sng" dirty="0">
                <a:solidFill>
                  <a:srgbClr val="00B0F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başarısızlığın nedeni </a:t>
            </a:r>
            <a:r>
              <a:rPr lang="tr-TR" sz="1600" dirty="0">
                <a:latin typeface="Andalus" panose="02020603050405020304" pitchFamily="18" charset="-78"/>
                <a:cs typeface="Andalus" panose="02020603050405020304" pitchFamily="18" charset="-78"/>
              </a:rPr>
              <a:t>genellikle bilgi eksikliğinden değil, </a:t>
            </a:r>
            <a:r>
              <a:rPr lang="tr-TR" sz="1600" i="1" dirty="0">
                <a:solidFill>
                  <a:schemeClr val="accent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sorulara yaklaşım tarzından</a:t>
            </a:r>
            <a:r>
              <a:rPr lang="tr-TR" sz="1600" i="1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tr-TR" sz="1600" dirty="0">
                <a:latin typeface="Andalus" panose="02020603050405020304" pitchFamily="18" charset="-78"/>
                <a:cs typeface="Andalus" panose="02020603050405020304" pitchFamily="18" charset="-78"/>
              </a:rPr>
              <a:t>veya </a:t>
            </a:r>
            <a:r>
              <a:rPr lang="tr-TR" sz="1600" i="1" dirty="0">
                <a:solidFill>
                  <a:schemeClr val="accent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soru </a:t>
            </a:r>
            <a:r>
              <a:rPr lang="tr-TR" sz="1600" i="1" dirty="0" smtClean="0">
                <a:solidFill>
                  <a:schemeClr val="accent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stiline </a:t>
            </a:r>
            <a:r>
              <a:rPr lang="tr-TR" sz="1600" i="1" dirty="0">
                <a:solidFill>
                  <a:schemeClr val="accent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aşina olmamaktan</a:t>
            </a:r>
            <a:r>
              <a:rPr lang="tr-TR" sz="1600" dirty="0">
                <a:latin typeface="Andalus" panose="02020603050405020304" pitchFamily="18" charset="-78"/>
                <a:cs typeface="Andalus" panose="02020603050405020304" pitchFamily="18" charset="-78"/>
              </a:rPr>
              <a:t> kaynaklanır</a:t>
            </a:r>
            <a:r>
              <a:rPr lang="tr-TR" sz="16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.</a:t>
            </a:r>
          </a:p>
          <a:p>
            <a:endParaRPr lang="tr-TR" sz="1600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tr-TR" sz="1600" dirty="0" smtClean="0">
                <a:solidFill>
                  <a:schemeClr val="bg2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Bilgi eksikliği</a:t>
            </a:r>
            <a:r>
              <a:rPr lang="tr-TR" sz="16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ne bağlı başarısızlığın olduğu durumlarda ise öncelik </a:t>
            </a:r>
            <a:r>
              <a:rPr lang="tr-TR" sz="1600" dirty="0" smtClean="0">
                <a:solidFill>
                  <a:schemeClr val="accent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test çözmek değil, ders çalışmaktır.  </a:t>
            </a:r>
          </a:p>
          <a:p>
            <a:endParaRPr lang="tr-TR" sz="1600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tr-TR" sz="1600" dirty="0">
                <a:latin typeface="Andalus" panose="02020603050405020304" pitchFamily="18" charset="-78"/>
                <a:cs typeface="Andalus" panose="02020603050405020304" pitchFamily="18" charset="-78"/>
              </a:rPr>
              <a:t>Bilgi ile ilgili </a:t>
            </a:r>
            <a:r>
              <a:rPr lang="tr-TR" sz="1600" dirty="0">
                <a:solidFill>
                  <a:schemeClr val="accent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düşünce geliştirme </a:t>
            </a:r>
            <a:r>
              <a:rPr lang="tr-TR" sz="1600" dirty="0">
                <a:latin typeface="Andalus" panose="02020603050405020304" pitchFamily="18" charset="-78"/>
                <a:cs typeface="Andalus" panose="02020603050405020304" pitchFamily="18" charset="-78"/>
              </a:rPr>
              <a:t>veya bilgiye farklı açılardan bakabilme gücü (</a:t>
            </a:r>
            <a:r>
              <a:rPr lang="tr-TR" sz="1600" dirty="0">
                <a:solidFill>
                  <a:schemeClr val="accent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yorum</a:t>
            </a:r>
            <a:r>
              <a:rPr lang="tr-TR" sz="1600" dirty="0">
                <a:latin typeface="Andalus" panose="02020603050405020304" pitchFamily="18" charset="-78"/>
                <a:cs typeface="Andalus" panose="02020603050405020304" pitchFamily="18" charset="-78"/>
              </a:rPr>
              <a:t>), test çözme tekniğinin geliştirilmesini sağlar</a:t>
            </a:r>
            <a:r>
              <a:rPr lang="tr-TR" sz="16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.</a:t>
            </a:r>
            <a:endParaRPr lang="tr-TR" sz="16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92659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SUS\Desktop\31487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3005" y="2348880"/>
            <a:ext cx="2432552" cy="45091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12285" y="697688"/>
            <a:ext cx="8507288" cy="1143000"/>
          </a:xfrm>
        </p:spPr>
        <p:txBody>
          <a:bodyPr>
            <a:normAutofit/>
          </a:bodyPr>
          <a:lstStyle/>
          <a:p>
            <a:pPr algn="ctr"/>
            <a:r>
              <a:rPr lang="tr-TR" sz="2400" b="1" dirty="0" smtClean="0">
                <a:effectLst/>
                <a:latin typeface="Andalus" panose="02020603050405020304" pitchFamily="18" charset="-78"/>
                <a:cs typeface="Andalus" panose="02020603050405020304" pitchFamily="18" charset="-78"/>
              </a:rPr>
              <a:t>TEST ÇÖZMEYE BAŞLARKEN </a:t>
            </a:r>
            <a:br>
              <a:rPr lang="tr-TR" sz="2400" b="1" dirty="0" smtClean="0">
                <a:effectLst/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tr-TR" sz="2400" b="1" dirty="0" smtClean="0">
                <a:effectLst/>
                <a:latin typeface="Andalus" panose="02020603050405020304" pitchFamily="18" charset="-78"/>
                <a:cs typeface="Andalus" panose="02020603050405020304" pitchFamily="18" charset="-78"/>
              </a:rPr>
              <a:t>DİKKAT EDİLMESİ GEREKENLER</a:t>
            </a:r>
            <a:endParaRPr lang="tr-TR" sz="2400" b="1" dirty="0">
              <a:effectLst/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12285" y="2492896"/>
            <a:ext cx="6480720" cy="403244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sz="1600" i="1" u="sng" dirty="0" smtClean="0">
                <a:solidFill>
                  <a:srgbClr val="00B05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Doğru beslenme </a:t>
            </a:r>
            <a:r>
              <a:rPr lang="tr-TR" sz="16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alışkanlığı, test çözme davranışınızda da temel unsurlardandır.</a:t>
            </a:r>
          </a:p>
          <a:p>
            <a:pPr>
              <a:lnSpc>
                <a:spcPct val="150000"/>
              </a:lnSpc>
            </a:pPr>
            <a:endParaRPr lang="tr-TR" sz="700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tr-TR" sz="16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Test çözerken </a:t>
            </a:r>
            <a:r>
              <a:rPr lang="tr-TR" sz="1600" i="1" u="sng" dirty="0" smtClean="0">
                <a:solidFill>
                  <a:srgbClr val="00B05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uygun bir oturuş </a:t>
            </a:r>
            <a:r>
              <a:rPr lang="tr-TR" sz="16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ve pozisyona sahip olmak, beyne ihtiyaç duyulan miktarda oksijen gönderilmesi ve bilgilerin hatırlanması açısından önemlidir.</a:t>
            </a:r>
          </a:p>
          <a:p>
            <a:pPr marL="109728" indent="0">
              <a:lnSpc>
                <a:spcPct val="150000"/>
              </a:lnSpc>
              <a:buNone/>
            </a:pPr>
            <a:endParaRPr lang="tr-TR" sz="900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>
              <a:lnSpc>
                <a:spcPct val="150000"/>
              </a:lnSpc>
            </a:pPr>
            <a:r>
              <a:rPr lang="tr-TR" sz="16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İşlemediğiniz konuların testlerini de önceden kesinlikle çözmeyin.</a:t>
            </a:r>
          </a:p>
        </p:txBody>
      </p:sp>
    </p:spTree>
    <p:extLst>
      <p:ext uri="{BB962C8B-B14F-4D97-AF65-F5344CB8AC3E}">
        <p14:creationId xmlns:p14="http://schemas.microsoft.com/office/powerpoint/2010/main" val="2324944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İyon Toplantı Odası">
  <a:themeElements>
    <a:clrScheme name="İyon Toplantı Odası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İyon Toplantı Odası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İyon Toplantı Odası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1218</TotalTime>
  <Words>1295</Words>
  <Application>Microsoft Office PowerPoint</Application>
  <PresentationFormat>Ekran Gösterisi (4:3)</PresentationFormat>
  <Paragraphs>146</Paragraphs>
  <Slides>29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29</vt:i4>
      </vt:variant>
    </vt:vector>
  </HeadingPairs>
  <TitlesOfParts>
    <vt:vector size="36" baseType="lpstr">
      <vt:lpstr>Andalus</vt:lpstr>
      <vt:lpstr>Arial</vt:lpstr>
      <vt:lpstr>Calibri</vt:lpstr>
      <vt:lpstr>Century Gothic</vt:lpstr>
      <vt:lpstr>Wingdings</vt:lpstr>
      <vt:lpstr>Wingdings 3</vt:lpstr>
      <vt:lpstr>İyon Toplantı Odası</vt:lpstr>
      <vt:lpstr>TEST ÇÖZME TEKNİKLERİ</vt:lpstr>
      <vt:lpstr>SUNUM AKIŞI</vt:lpstr>
      <vt:lpstr>PowerPoint Sunusu</vt:lpstr>
      <vt:lpstr>NEDEN TEST VE DENEME SINAVI ÇÖZÜYORUZ?</vt:lpstr>
      <vt:lpstr>NEDEN TEST VE DENEME SINAVI ÇÖZÜYORUZ?</vt:lpstr>
      <vt:lpstr>NEDEN TEST VE DENEME SINAVI ÇÖZÜYORUZ?</vt:lpstr>
      <vt:lpstr>Nefes Egzersizi ( 4 - 7 – 8 Tekniği)</vt:lpstr>
      <vt:lpstr>TEST ÇÖZME TEKNİKLERİ</vt:lpstr>
      <vt:lpstr>TEST ÇÖZMEYE BAŞLARKEN  DİKKAT EDİLMESİ GEREKENLER</vt:lpstr>
      <vt:lpstr>TEST ÇÖZMEYE BAŞLARKEN  DİKKAT EDİLMESİ GEREKENLER</vt:lpstr>
      <vt:lpstr>TEST ÇÖZERKEN  DİKKAT EDİLMESİ GEREKENLER</vt:lpstr>
      <vt:lpstr>TEST ÇÖZERKEN  DİKKAT EDİLMESİ GEREKENLER</vt:lpstr>
      <vt:lpstr>TEST ÇÖZERKEN  DİKKAT EDİLMESİ GEREKENLER</vt:lpstr>
      <vt:lpstr>TEST ÇÖZERKEN  DİKKAT EDİLMESİ GEREKENLER</vt:lpstr>
      <vt:lpstr>TEST ÇÖZERKEN  DİKKAT EDİLMESİ GEREKENLER</vt:lpstr>
      <vt:lpstr>TEST ÇÖZERKEN  DİKKAT EDİLMESİ GEREKENLER</vt:lpstr>
      <vt:lpstr>SINAVLARDA ZAMAN YÖNETİMİ TEKNİKLERİ</vt:lpstr>
      <vt:lpstr>SINAVLARDA ZAMAN YÖNETİMİ TEKNİKLERİ</vt:lpstr>
      <vt:lpstr>SINAVLARDA ZAMAN YÖNETİMİ TEKNİKLERİ</vt:lpstr>
      <vt:lpstr>TURLAMA TEKNİĞİ</vt:lpstr>
      <vt:lpstr>TURLAMA TEKNİĞİ</vt:lpstr>
      <vt:lpstr>TURLAMA TEKNİĞİ</vt:lpstr>
      <vt:lpstr>PowerPoint Sunusu</vt:lpstr>
      <vt:lpstr>DENEME SINAVI ÇÖZERKEN  DİKKAT EDİLMESİ GEREKENLER</vt:lpstr>
      <vt:lpstr>DENEME SINAVI ÇÖZERKEN  DİKKAT EDİLMESİ GEREKENLER</vt:lpstr>
      <vt:lpstr>KODLAMA TEKNİKLERİ</vt:lpstr>
      <vt:lpstr>KODLAMA TEKNİKLERİ</vt:lpstr>
      <vt:lpstr>PowerPoint Sunusu</vt:lpstr>
      <vt:lpstr>DİNLEDİĞİNİZ İÇİN TEŞEKKÜR EDERİM 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 ÇÖZME TEKNİKLERİ</dc:title>
  <dc:creator>ASUS</dc:creator>
  <cp:lastModifiedBy>REHBERLİK</cp:lastModifiedBy>
  <cp:revision>85</cp:revision>
  <cp:lastPrinted>2023-12-06T08:15:57Z</cp:lastPrinted>
  <dcterms:created xsi:type="dcterms:W3CDTF">2014-09-30T05:53:22Z</dcterms:created>
  <dcterms:modified xsi:type="dcterms:W3CDTF">2024-12-24T09:03:10Z</dcterms:modified>
</cp:coreProperties>
</file>